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18"/>
  </p:notesMasterIdLst>
  <p:sldIdLst>
    <p:sldId id="267" r:id="rId5"/>
    <p:sldId id="257" r:id="rId6"/>
    <p:sldId id="258" r:id="rId7"/>
    <p:sldId id="1616" r:id="rId8"/>
    <p:sldId id="1617" r:id="rId9"/>
    <p:sldId id="1618" r:id="rId10"/>
    <p:sldId id="1619" r:id="rId11"/>
    <p:sldId id="1621" r:id="rId12"/>
    <p:sldId id="1025" r:id="rId13"/>
    <p:sldId id="259" r:id="rId14"/>
    <p:sldId id="1620" r:id="rId15"/>
    <p:sldId id="1027" r:id="rId16"/>
    <p:sldId id="102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645"/>
    <a:srgbClr val="005179"/>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3" autoAdjust="0"/>
    <p:restoredTop sz="93640" autoAdjust="0"/>
  </p:normalViewPr>
  <p:slideViewPr>
    <p:cSldViewPr snapToGrid="0">
      <p:cViewPr varScale="1">
        <p:scale>
          <a:sx n="60" d="100"/>
          <a:sy n="60" d="100"/>
        </p:scale>
        <p:origin x="77" y="470"/>
      </p:cViewPr>
      <p:guideLst/>
    </p:cSldViewPr>
  </p:slideViewPr>
  <p:outlineViewPr>
    <p:cViewPr>
      <p:scale>
        <a:sx n="33" d="100"/>
        <a:sy n="33" d="100"/>
      </p:scale>
      <p:origin x="0" y="-262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Jennifer" userId="b32b847f-13d2-4ffa-a7e2-641fb3d00a3d" providerId="ADAL" clId="{51842A8F-7C70-4FA4-98BF-F33914A8C0D7}"/>
    <pc:docChg chg="modSld">
      <pc:chgData name="Kelly,Jennifer" userId="b32b847f-13d2-4ffa-a7e2-641fb3d00a3d" providerId="ADAL" clId="{51842A8F-7C70-4FA4-98BF-F33914A8C0D7}" dt="2023-12-28T17:45:23.534" v="49" actId="13244"/>
      <pc:docMkLst>
        <pc:docMk/>
      </pc:docMkLst>
      <pc:sldChg chg="modSp mod">
        <pc:chgData name="Kelly,Jennifer" userId="b32b847f-13d2-4ffa-a7e2-641fb3d00a3d" providerId="ADAL" clId="{51842A8F-7C70-4FA4-98BF-F33914A8C0D7}" dt="2023-12-28T17:45:23.534" v="49" actId="13244"/>
        <pc:sldMkLst>
          <pc:docMk/>
          <pc:sldMk cId="1626721340" sldId="1617"/>
        </pc:sldMkLst>
        <pc:spChg chg="mod">
          <ac:chgData name="Kelly,Jennifer" userId="b32b847f-13d2-4ffa-a7e2-641fb3d00a3d" providerId="ADAL" clId="{51842A8F-7C70-4FA4-98BF-F33914A8C0D7}" dt="2023-12-28T17:43:35.891" v="48" actId="207"/>
          <ac:spMkLst>
            <pc:docMk/>
            <pc:sldMk cId="1626721340" sldId="1617"/>
            <ac:spMk id="6" creationId="{89989AE5-6588-45AE-146C-15A3A8B66171}"/>
          </ac:spMkLst>
        </pc:spChg>
        <pc:picChg chg="mod ord">
          <ac:chgData name="Kelly,Jennifer" userId="b32b847f-13d2-4ffa-a7e2-641fb3d00a3d" providerId="ADAL" clId="{51842A8F-7C70-4FA4-98BF-F33914A8C0D7}" dt="2023-12-28T17:45:23.534" v="49" actId="13244"/>
          <ac:picMkLst>
            <pc:docMk/>
            <pc:sldMk cId="1626721340" sldId="1617"/>
            <ac:picMk id="8" creationId="{CEF4BEC0-B64B-224C-05DC-DDDAE56EB5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DF00A-EE33-4E49-A01C-118C2B9DE026}" type="datetimeFigureOut">
              <a:rPr lang="en-US" smtClean="0"/>
              <a:t>12/28/2023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FC57D-BE27-4F49-A912-BDAE8038FA47}" type="slidenum">
              <a:rPr lang="en-US" smtClean="0"/>
              <a:t>‹#›</a:t>
            </a:fld>
            <a:endParaRPr lang="en-US"/>
          </a:p>
        </p:txBody>
      </p:sp>
    </p:spTree>
    <p:extLst>
      <p:ext uri="{BB962C8B-B14F-4D97-AF65-F5344CB8AC3E}">
        <p14:creationId xmlns:p14="http://schemas.microsoft.com/office/powerpoint/2010/main" val="136184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blank slides in this presentation are there to show you the layout options. Feel free to delete slides you do not want or to change the layout of the slides (right click then choose Layout from the menu).</a:t>
            </a:r>
            <a:endParaRPr lang="en-US" dirty="0"/>
          </a:p>
          <a:p>
            <a:endParaRPr lang="en-US" dirty="0"/>
          </a:p>
          <a:p>
            <a:r>
              <a:rPr lang="en-US" dirty="0"/>
              <a:t>To</a:t>
            </a:r>
            <a:r>
              <a:rPr lang="en-US" baseline="0" dirty="0"/>
              <a:t> change the slide background </a:t>
            </a:r>
            <a:r>
              <a:rPr lang="en-US" baseline="0"/>
              <a:t>picture or TWC logo on this slide, </a:t>
            </a:r>
            <a:r>
              <a:rPr lang="en-US" baseline="0" dirty="0"/>
              <a:t>go to View &gt; Slide Master</a:t>
            </a:r>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1</a:t>
            </a:fld>
            <a:endParaRPr lang="en-US"/>
          </a:p>
        </p:txBody>
      </p:sp>
    </p:spTree>
    <p:extLst>
      <p:ext uri="{BB962C8B-B14F-4D97-AF65-F5344CB8AC3E}">
        <p14:creationId xmlns:p14="http://schemas.microsoft.com/office/powerpoint/2010/main" val="2151475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5" name="Picture 24" descr="Collage of Texas citi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824" cy="6867629"/>
          </a:xfrm>
          <a:prstGeom prst="rect">
            <a:avLst/>
          </a:prstGeom>
          <a:solidFill>
            <a:schemeClr val="accent1">
              <a:lumMod val="50000"/>
            </a:schemeClr>
          </a:solidFill>
        </p:spPr>
      </p:pic>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1" y="2590078"/>
            <a:ext cx="9052560" cy="1660332"/>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82099" y="2590078"/>
            <a:ext cx="300532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3350" y="2733709"/>
            <a:ext cx="8691106" cy="1373070"/>
          </a:xfrm>
        </p:spPr>
        <p:txBody>
          <a:bodyPr anchor="b">
            <a:noAutofit/>
          </a:bodyPr>
          <a:lstStyle>
            <a:lvl1pPr algn="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38324" y="4394039"/>
            <a:ext cx="6986131" cy="1117687"/>
          </a:xfrm>
          <a:solidFill>
            <a:srgbClr val="85C645"/>
          </a:solidFill>
        </p:spPr>
        <p:txBody>
          <a:bodyPr>
            <a:normAutofit/>
          </a:bodyPr>
          <a:lstStyle>
            <a:lvl1pPr marL="0" indent="0" algn="r">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50981" y="5936187"/>
            <a:ext cx="2743200" cy="464613"/>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12/28/2023</a:t>
            </a:fld>
            <a:endParaRPr lang="en-US" dirty="0"/>
          </a:p>
        </p:txBody>
      </p:sp>
      <p:sp>
        <p:nvSpPr>
          <p:cNvPr id="5" name="Footer Placeholder 4"/>
          <p:cNvSpPr>
            <a:spLocks noGrp="1"/>
          </p:cNvSpPr>
          <p:nvPr>
            <p:ph type="ftr" sz="quarter" idx="11"/>
          </p:nvPr>
        </p:nvSpPr>
        <p:spPr>
          <a:xfrm>
            <a:off x="680321" y="5945713"/>
            <a:ext cx="6870660" cy="455087"/>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29" name="Text Placeholder 28"/>
          <p:cNvSpPr>
            <a:spLocks noGrp="1"/>
          </p:cNvSpPr>
          <p:nvPr>
            <p:ph type="body" sz="quarter" idx="12"/>
          </p:nvPr>
        </p:nvSpPr>
        <p:spPr>
          <a:xfrm>
            <a:off x="9255125" y="2705100"/>
            <a:ext cx="2841625" cy="1401763"/>
          </a:xfrm>
        </p:spPr>
        <p:txBody>
          <a:bodyPr>
            <a:noAutofit/>
          </a:bodyPr>
          <a:lstStyle>
            <a:lvl1pPr marL="0" indent="0">
              <a:spcBef>
                <a:spcPts val="0"/>
              </a:spcBef>
              <a:buFontTx/>
              <a:buNone/>
              <a:defRPr lang="en-US" sz="2800" dirty="0" smtClean="0"/>
            </a:lvl1pPr>
            <a:lvl2pPr marL="457200" indent="0">
              <a:buFontTx/>
              <a:buNone/>
              <a:defRPr lang="en-US" dirty="0" smtClean="0"/>
            </a:lvl2pPr>
            <a:lvl3pPr marL="914400" indent="0">
              <a:buFontTx/>
              <a:buNone/>
              <a:defRPr lang="en-US" dirty="0" smtClean="0"/>
            </a:lvl3pPr>
            <a:lvl4pPr marL="1371600" indent="0">
              <a:buFontTx/>
              <a:buNone/>
              <a:defRPr lang="en-US" dirty="0" smtClean="0"/>
            </a:lvl4pPr>
            <a:lvl5pPr marL="1828800" indent="0">
              <a:buFontTx/>
              <a:buNone/>
              <a:defRPr lang="en-US" dirty="0"/>
            </a:lvl5pPr>
          </a:lstStyle>
          <a:p>
            <a:pPr lvl="0"/>
            <a:r>
              <a:rPr lang="en-US"/>
              <a:t>Click to edit Master text styles</a:t>
            </a:r>
          </a:p>
        </p:txBody>
      </p:sp>
      <p:sp>
        <p:nvSpPr>
          <p:cNvPr id="30" name="Rectangle 29" descr="Decorative box"/>
          <p:cNvSpPr/>
          <p:nvPr userDrawn="1"/>
        </p:nvSpPr>
        <p:spPr>
          <a:xfrm>
            <a:off x="708894" y="4390347"/>
            <a:ext cx="1129429" cy="1117687"/>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WC 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4517" y="4501041"/>
            <a:ext cx="952941" cy="916132"/>
          </a:xfrm>
          <a:prstGeom prst="rect">
            <a:avLst/>
          </a:prstGeom>
        </p:spPr>
      </p:pic>
    </p:spTree>
    <p:extLst>
      <p:ext uri="{BB962C8B-B14F-4D97-AF65-F5344CB8AC3E}">
        <p14:creationId xmlns:p14="http://schemas.microsoft.com/office/powerpoint/2010/main" val="36171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6" y="4567986"/>
            <a:ext cx="10113206" cy="718389"/>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4800" y="5293408"/>
            <a:ext cx="9791699" cy="622971"/>
          </a:xfrm>
          <a:solidFill>
            <a:srgbClr val="85C645"/>
          </a:solidFill>
        </p:spPr>
        <p:txBody>
          <a:bodyP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06926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4400"/>
            </a:lvl1pPr>
          </a:lstStyle>
          <a:p>
            <a:r>
              <a:rPr lang="en-US"/>
              <a:t>Click to edit Master title style</a:t>
            </a:r>
            <a:endParaRPr lang="en-US" dirty="0"/>
          </a:p>
        </p:txBody>
      </p:sp>
      <p:sp>
        <p:nvSpPr>
          <p:cNvPr id="4" name="Text Placeholder 3"/>
          <p:cNvSpPr>
            <a:spLocks noGrp="1"/>
          </p:cNvSpPr>
          <p:nvPr>
            <p:ph type="body" sz="half" idx="2"/>
          </p:nvPr>
        </p:nvSpPr>
        <p:spPr>
          <a:xfrm>
            <a:off x="238126" y="4711614"/>
            <a:ext cx="10056056"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65930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40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a:solidFill>
            <a:srgbClr val="85C645"/>
          </a:solidFill>
        </p:spPr>
        <p:txBody>
          <a:bodyPr anchor="ct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237744" y="4711614"/>
            <a:ext cx="10058400"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003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rgbClr val="85C645"/>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1450" y="4567987"/>
            <a:ext cx="10122731" cy="834538"/>
          </a:xfrm>
        </p:spPr>
        <p:txBody>
          <a:bodyPr anchor="b">
            <a:noAutofit/>
          </a:bodyPr>
          <a:lstStyle>
            <a:lvl1pPr>
              <a:defRPr lang="en-US" sz="5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680320" y="5414449"/>
            <a:ext cx="9613862" cy="502255"/>
          </a:xfrm>
          <a:solidFill>
            <a:srgbClr val="005179"/>
          </a:solidFill>
        </p:spPr>
        <p:txBody>
          <a:bodyPr anchor="ctr">
            <a:noAutofit/>
          </a:bodyPr>
          <a:lstStyle>
            <a:lvl1pPr marL="0" indent="0">
              <a:buNone/>
              <a:defRPr sz="3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228667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200025" y="753228"/>
            <a:ext cx="1009415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660946" y="2079698"/>
            <a:ext cx="3070034" cy="942974"/>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089222"/>
            <a:ext cx="3063240" cy="933449"/>
          </a:xfrm>
          <a:solidFill>
            <a:srgbClr val="85C645"/>
          </a:solidFill>
          <a:effectLst/>
        </p:spPr>
        <p:txBody>
          <a:bodyPr vert="horz" lIns="91440" tIns="45720" rIns="91440" bIns="45720" rtlCol="0" anchor="ctr">
            <a:noAutofit/>
          </a:bodyPr>
          <a:lstStyle>
            <a:lvl1pPr>
              <a:defRPr lang="en-US" sz="2800" b="1" dirty="0" smtClean="0"/>
            </a:lvl1pPr>
          </a:lstStyle>
          <a:p>
            <a:pPr marL="0" lvl="0" indent="0">
              <a:buNone/>
            </a:pPr>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094821"/>
            <a:ext cx="3070025" cy="927850"/>
          </a:xfrm>
          <a:solidFill>
            <a:srgbClr val="85C645"/>
          </a:solidFill>
          <a:effectLst/>
        </p:spPr>
        <p:txBody>
          <a:bodyPr anchor="ctr">
            <a:noAutofit/>
          </a:bodyPr>
          <a:lstStyle>
            <a:lvl1pPr marL="0" indent="0">
              <a:buNone/>
              <a:defRPr lang="en-US" sz="2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902734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9" name="Text Placeholder 2"/>
          <p:cNvSpPr>
            <a:spLocks noGrp="1"/>
          </p:cNvSpPr>
          <p:nvPr>
            <p:ph type="body" idx="1"/>
          </p:nvPr>
        </p:nvSpPr>
        <p:spPr>
          <a:xfrm>
            <a:off x="680318" y="3906342"/>
            <a:ext cx="30497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3906342"/>
            <a:ext cx="3063240"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3906342"/>
            <a:ext cx="30635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76293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0025" y="753228"/>
            <a:ext cx="10094157" cy="1080938"/>
          </a:xfrm>
        </p:spPr>
        <p:txBody>
          <a:bodyPr>
            <a:normAutofit/>
          </a:bodyPr>
          <a:lstStyle>
            <a:lvl1pP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D9DFADAC-8F53-4D67-A11D-0F34BEDE0714}"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EE1FB74-2C6E-4D64-9E28-55DA4098E714}" type="slidenum">
              <a:rPr lang="en-US" smtClean="0"/>
              <a:pPr/>
              <a:t>‹#›</a:t>
            </a:fld>
            <a:endParaRPr lang="en-US" dirty="0"/>
          </a:p>
        </p:txBody>
      </p:sp>
    </p:spTree>
    <p:extLst>
      <p:ext uri="{BB962C8B-B14F-4D97-AF65-F5344CB8AC3E}">
        <p14:creationId xmlns:p14="http://schemas.microsoft.com/office/powerpoint/2010/main" val="168344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2869895"/>
            <a:ext cx="10141782" cy="1090788"/>
          </a:xfrm>
        </p:spPr>
        <p:txBody>
          <a:bodyPr anchor="ctr">
            <a:normAutofit/>
          </a:bodyPr>
          <a:lstStyle>
            <a:lvl1pPr algn="r">
              <a:defRPr sz="5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DFADAC-8F53-4D67-A11D-0F34BEDE0714}"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48504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0501" y="753228"/>
            <a:ext cx="10103682"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noAutofit/>
          </a:bodyPr>
          <a:lstStyle>
            <a:lvl1pPr>
              <a:defRPr sz="3600"/>
            </a:lvl1pPr>
            <a:lvl2pPr>
              <a:defRPr sz="3200"/>
            </a:lvl2pPr>
            <a:lvl3pPr>
              <a:defRPr sz="2800"/>
            </a:lvl3pPr>
            <a:lvl4pPr>
              <a:defRPr sz="2400"/>
            </a:lvl4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594123" y="2336873"/>
            <a:ext cx="4700058" cy="3599316"/>
          </a:xfrm>
        </p:spPr>
        <p:txBody>
          <a:bodyPr>
            <a:noAutofit/>
          </a:bodyPr>
          <a:lstStyle>
            <a:lvl1pPr>
              <a:defRPr sz="3600"/>
            </a:lvl1pPr>
            <a:lvl2pPr>
              <a:defRPr sz="3200"/>
            </a:lvl2pPr>
            <a:lvl3pPr>
              <a:defRPr sz="2800"/>
            </a:lvl3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D9DFADAC-8F53-4D67-A11D-0F34BEDE0714}"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51584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9"/>
            <a:ext cx="10160832" cy="1080937"/>
          </a:xfrm>
        </p:spPr>
        <p:txBody>
          <a:bodyPr>
            <a:norm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80322" y="1970239"/>
            <a:ext cx="4698356" cy="1059769"/>
          </a:xfrm>
          <a:solidFill>
            <a:srgbClr val="85C645"/>
          </a:solidFill>
        </p:spPr>
        <p:txBody>
          <a:bodyPr anchor="ctr">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noAutofit/>
          </a:bodyPr>
          <a:lstStyle>
            <a:lvl1pPr>
              <a:defRPr sz="3200"/>
            </a:lvl1pPr>
            <a:lvl2pPr>
              <a:defRPr sz="2800"/>
            </a:lvl2pPr>
            <a:lvl3pPr>
              <a:defRPr sz="2400"/>
            </a:lvl3pPr>
            <a:lvl4pPr>
              <a:defRPr sz="2800"/>
            </a:lvl4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5594122" y="1977795"/>
            <a:ext cx="4700060" cy="1051154"/>
          </a:xfrm>
          <a:solidFill>
            <a:srgbClr val="85C645"/>
          </a:solidFill>
        </p:spPr>
        <p:txBody>
          <a:bodyPr vert="horz" lIns="91440" tIns="45720" rIns="91440" bIns="45720" rtlCol="0" anchor="ctr">
            <a:noAutofit/>
          </a:bodyPr>
          <a:lstStyle>
            <a:lvl1pPr>
              <a:defRPr lang="en-US" sz="3600" b="1" dirty="0" smtClean="0"/>
            </a:lvl1pPr>
          </a:lstStyle>
          <a:p>
            <a:pPr marL="0" lvl="0" indent="0">
              <a:buNone/>
            </a:pPr>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noAutofit/>
          </a:bodyPr>
          <a:lstStyle>
            <a:lvl1pPr>
              <a:defRPr sz="3200"/>
            </a:lvl1pPr>
            <a:lvl2pPr>
              <a:defRPr sz="2800"/>
            </a:lvl2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D9DFADAC-8F53-4D67-A11D-0F34BEDE0714}" type="datetimeFigureOut">
              <a:rPr lang="en-US" smtClean="0"/>
              <a:t>12/28/2023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45313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DFADAC-8F53-4D67-A11D-0F34BEDE0714}" type="datetimeFigureOut">
              <a:rPr lang="en-US" smtClean="0"/>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2254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9DFADAC-8F53-4D67-A11D-0F34BEDE0714}" type="datetimeFigureOut">
              <a:rPr lang="en-US" smtClean="0"/>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96319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7"/>
            <a:ext cx="10160830" cy="1080940"/>
          </a:xfrm>
        </p:spPr>
        <p:txBody>
          <a:bodyPr anchor="ct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noAutofit/>
          </a:bodyPr>
          <a:lstStyle>
            <a:lvl1pPr>
              <a:defRPr sz="3600"/>
            </a:lvl1pPr>
            <a:lvl2pPr>
              <a:defRPr sz="3200"/>
            </a:lvl2pPr>
            <a:lvl3pPr>
              <a:defRPr sz="2800"/>
            </a:lvl3pPr>
            <a:lvl4pPr>
              <a:defRPr sz="2400"/>
            </a:lvl4pPr>
            <a:lvl5pPr>
              <a:defRPr sz="2000"/>
            </a:lvl5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80322" y="2336872"/>
            <a:ext cx="3790078" cy="3599317"/>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407621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1925" y="753228"/>
            <a:ext cx="10132255" cy="1080938"/>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9144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9575" y="753228"/>
            <a:ext cx="9884607" cy="10809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7550981" y="5936186"/>
            <a:ext cx="2743200" cy="548640"/>
          </a:xfrm>
          <a:prstGeom prst="rect">
            <a:avLst/>
          </a:prstGeom>
          <a:solidFill>
            <a:schemeClr val="bg2">
              <a:lumMod val="25000"/>
            </a:schemeClr>
          </a:solidFill>
        </p:spPr>
        <p:txBody>
          <a:bodyPr vert="horz" lIns="91440" tIns="45720" rIns="91440" bIns="45720" rtlCol="0" anchor="ctr"/>
          <a:lstStyle>
            <a:lvl1pPr algn="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12/28/2023</a:t>
            </a:fld>
            <a:endParaRPr lang="en-US" dirty="0"/>
          </a:p>
        </p:txBody>
      </p:sp>
      <p:sp>
        <p:nvSpPr>
          <p:cNvPr id="5" name="Footer Placeholder 4"/>
          <p:cNvSpPr>
            <a:spLocks noGrp="1"/>
          </p:cNvSpPr>
          <p:nvPr>
            <p:ph type="ftr" sz="quarter" idx="3"/>
          </p:nvPr>
        </p:nvSpPr>
        <p:spPr>
          <a:xfrm>
            <a:off x="680321" y="5936187"/>
            <a:ext cx="6870660" cy="548640"/>
          </a:xfrm>
          <a:prstGeom prst="rect">
            <a:avLst/>
          </a:prstGeom>
          <a:solidFill>
            <a:schemeClr val="bg2">
              <a:lumMod val="25000"/>
            </a:schemeClr>
          </a:solidFill>
        </p:spPr>
        <p:txBody>
          <a:bodyPr vert="horz" lIns="91440" tIns="45720" rIns="91440" bIns="45720" rtlCol="0" anchor="ctr"/>
          <a:lstStyle>
            <a:lvl1pPr algn="l">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E1FB74-2C6E-4D64-9E28-55DA4098E714}" type="slidenum">
              <a:rPr lang="en-US" smtClean="0"/>
              <a:t>‹#›</a:t>
            </a:fld>
            <a:endParaRPr lang="en-US"/>
          </a:p>
        </p:txBody>
      </p:sp>
    </p:spTree>
    <p:extLst>
      <p:ext uri="{BB962C8B-B14F-4D97-AF65-F5344CB8AC3E}">
        <p14:creationId xmlns:p14="http://schemas.microsoft.com/office/powerpoint/2010/main" val="1341324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txStyles>
    <p:titleStyle>
      <a:lvl1pPr algn="l" defTabSz="914400" rtl="0" eaLnBrk="1" latinLnBrk="0" hangingPunct="1">
        <a:lnSpc>
          <a:spcPct val="90000"/>
        </a:lnSpc>
        <a:spcBef>
          <a:spcPct val="0"/>
        </a:spcBef>
        <a:buNone/>
        <a:defRPr sz="5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lnSpc>
          <a:spcPct val="125000"/>
        </a:lnSpc>
        <a:spcBef>
          <a:spcPts val="1000"/>
        </a:spcBef>
        <a:buFont typeface="Arial" panose="020B0604020202020204" pitchFamily="34" charset="0"/>
        <a:buChar char="•"/>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25000"/>
        </a:lnSpc>
        <a:spcBef>
          <a:spcPts val="500"/>
        </a:spcBef>
        <a:buFont typeface="Arial" panose="020B0604020202020204" pitchFamily="34" charset="0"/>
        <a:buChar char="•"/>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25000"/>
        </a:lnSpc>
        <a:spcBef>
          <a:spcPts val="500"/>
        </a:spcBef>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25000"/>
        </a:lnSpc>
        <a:spcBef>
          <a:spcPts val="5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wc.texas.gov/agency/commissioners/employer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Advisory Committee Meeting </a:t>
            </a:r>
          </a:p>
        </p:txBody>
      </p:sp>
      <p:sp>
        <p:nvSpPr>
          <p:cNvPr id="8" name="Subtitle 7"/>
          <p:cNvSpPr>
            <a:spLocks noGrp="1"/>
          </p:cNvSpPr>
          <p:nvPr>
            <p:ph type="subTitle" idx="1"/>
          </p:nvPr>
        </p:nvSpPr>
        <p:spPr/>
        <p:txBody>
          <a:bodyPr>
            <a:normAutofit fontScale="92500"/>
          </a:bodyPr>
          <a:lstStyle/>
          <a:p>
            <a:r>
              <a:rPr lang="en-US" dirty="0"/>
              <a:t>TWC- Adult Education </a:t>
            </a:r>
            <a:r>
              <a:rPr lang="en-US"/>
              <a:t>and Literacy</a:t>
            </a:r>
            <a:endParaRPr lang="en-US" dirty="0"/>
          </a:p>
        </p:txBody>
      </p:sp>
      <p:sp>
        <p:nvSpPr>
          <p:cNvPr id="9" name="Text Placeholder 8"/>
          <p:cNvSpPr>
            <a:spLocks noGrp="1"/>
          </p:cNvSpPr>
          <p:nvPr>
            <p:ph type="body" sz="quarter" idx="12"/>
          </p:nvPr>
        </p:nvSpPr>
        <p:spPr/>
        <p:txBody>
          <a:bodyPr/>
          <a:lstStyle/>
          <a:p>
            <a:pPr algn="ctr"/>
            <a:r>
              <a:rPr lang="en-US" sz="2400" dirty="0"/>
              <a:t>Wednesday </a:t>
            </a:r>
          </a:p>
          <a:p>
            <a:pPr algn="ctr"/>
            <a:r>
              <a:rPr lang="en-US" sz="2400" dirty="0"/>
              <a:t>December 6</a:t>
            </a:r>
            <a:r>
              <a:rPr lang="en-US" sz="2400" baseline="30000" dirty="0"/>
              <a:t>th</a:t>
            </a:r>
            <a:r>
              <a:rPr lang="en-US" sz="2400" dirty="0"/>
              <a:t>, 2023 @ 1:30 pm</a:t>
            </a:r>
          </a:p>
        </p:txBody>
      </p:sp>
    </p:spTree>
    <p:extLst>
      <p:ext uri="{BB962C8B-B14F-4D97-AF65-F5344CB8AC3E}">
        <p14:creationId xmlns:p14="http://schemas.microsoft.com/office/powerpoint/2010/main" val="381946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AEL Advisory Committee</a:t>
            </a:r>
          </a:p>
        </p:txBody>
      </p:sp>
      <p:graphicFrame>
        <p:nvGraphicFramePr>
          <p:cNvPr id="2" name="Table 1">
            <a:extLst>
              <a:ext uri="{FF2B5EF4-FFF2-40B4-BE49-F238E27FC236}">
                <a16:creationId xmlns:a16="http://schemas.microsoft.com/office/drawing/2014/main" id="{F582A855-CAD1-0397-EF1D-6F9FFC1BC56C}"/>
              </a:ext>
            </a:extLst>
          </p:cNvPr>
          <p:cNvGraphicFramePr>
            <a:graphicFrameLocks noGrp="1"/>
          </p:cNvGraphicFramePr>
          <p:nvPr>
            <p:extLst>
              <p:ext uri="{D42A27DB-BD31-4B8C-83A1-F6EECF244321}">
                <p14:modId xmlns:p14="http://schemas.microsoft.com/office/powerpoint/2010/main" val="202740085"/>
              </p:ext>
            </p:extLst>
          </p:nvPr>
        </p:nvGraphicFramePr>
        <p:xfrm>
          <a:off x="190501" y="2136775"/>
          <a:ext cx="11839576" cy="4654138"/>
        </p:xfrm>
        <a:graphic>
          <a:graphicData uri="http://schemas.openxmlformats.org/drawingml/2006/table">
            <a:tbl>
              <a:tblPr firstRow="1" bandRow="1">
                <a:tableStyleId>{5C22544A-7EE6-4342-B048-85BDC9FD1C3A}</a:tableStyleId>
              </a:tblPr>
              <a:tblGrid>
                <a:gridCol w="2264535">
                  <a:extLst>
                    <a:ext uri="{9D8B030D-6E8A-4147-A177-3AD203B41FA5}">
                      <a16:colId xmlns:a16="http://schemas.microsoft.com/office/drawing/2014/main" val="1340493654"/>
                    </a:ext>
                  </a:extLst>
                </a:gridCol>
                <a:gridCol w="1551987">
                  <a:extLst>
                    <a:ext uri="{9D8B030D-6E8A-4147-A177-3AD203B41FA5}">
                      <a16:colId xmlns:a16="http://schemas.microsoft.com/office/drawing/2014/main" val="3485342455"/>
                    </a:ext>
                  </a:extLst>
                </a:gridCol>
                <a:gridCol w="1825293">
                  <a:extLst>
                    <a:ext uri="{9D8B030D-6E8A-4147-A177-3AD203B41FA5}">
                      <a16:colId xmlns:a16="http://schemas.microsoft.com/office/drawing/2014/main" val="2525603766"/>
                    </a:ext>
                  </a:extLst>
                </a:gridCol>
                <a:gridCol w="4349421">
                  <a:extLst>
                    <a:ext uri="{9D8B030D-6E8A-4147-A177-3AD203B41FA5}">
                      <a16:colId xmlns:a16="http://schemas.microsoft.com/office/drawing/2014/main" val="2373480574"/>
                    </a:ext>
                  </a:extLst>
                </a:gridCol>
                <a:gridCol w="1848340">
                  <a:extLst>
                    <a:ext uri="{9D8B030D-6E8A-4147-A177-3AD203B41FA5}">
                      <a16:colId xmlns:a16="http://schemas.microsoft.com/office/drawing/2014/main" val="2752681898"/>
                    </a:ext>
                  </a:extLst>
                </a:gridCol>
              </a:tblGrid>
              <a:tr h="338540">
                <a:tc>
                  <a:txBody>
                    <a:bodyPr/>
                    <a:lstStyle/>
                    <a:p>
                      <a:r>
                        <a:rPr lang="en-US" dirty="0"/>
                        <a:t>Member</a:t>
                      </a:r>
                    </a:p>
                  </a:txBody>
                  <a:tcPr/>
                </a:tc>
                <a:tc>
                  <a:txBody>
                    <a:bodyPr/>
                    <a:lstStyle/>
                    <a:p>
                      <a:r>
                        <a:rPr lang="en-US" dirty="0"/>
                        <a:t>Location</a:t>
                      </a:r>
                    </a:p>
                  </a:txBody>
                  <a:tcPr/>
                </a:tc>
                <a:tc>
                  <a:txBody>
                    <a:bodyPr/>
                    <a:lstStyle/>
                    <a:p>
                      <a:r>
                        <a:rPr lang="en-US" dirty="0"/>
                        <a:t>Representing</a:t>
                      </a:r>
                    </a:p>
                  </a:txBody>
                  <a:tcPr/>
                </a:tc>
                <a:tc>
                  <a:txBody>
                    <a:bodyPr/>
                    <a:lstStyle/>
                    <a:p>
                      <a:r>
                        <a:rPr lang="en-US" dirty="0"/>
                        <a:t>Affiliation</a:t>
                      </a:r>
                    </a:p>
                  </a:txBody>
                  <a:tcPr/>
                </a:tc>
                <a:tc>
                  <a:txBody>
                    <a:bodyPr/>
                    <a:lstStyle/>
                    <a:p>
                      <a:r>
                        <a:rPr lang="en-US" dirty="0"/>
                        <a:t>Term Expires</a:t>
                      </a:r>
                    </a:p>
                  </a:txBody>
                  <a:tcPr/>
                </a:tc>
                <a:extLst>
                  <a:ext uri="{0D108BD9-81ED-4DB2-BD59-A6C34878D82A}">
                    <a16:rowId xmlns:a16="http://schemas.microsoft.com/office/drawing/2014/main" val="2842348162"/>
                  </a:ext>
                </a:extLst>
              </a:tr>
              <a:tr h="592446">
                <a:tc>
                  <a:txBody>
                    <a:bodyPr/>
                    <a:lstStyle/>
                    <a:p>
                      <a:r>
                        <a:rPr lang="en-US" dirty="0"/>
                        <a:t>Steve Banta </a:t>
                      </a:r>
                      <a:br>
                        <a:rPr lang="en-US" dirty="0"/>
                      </a:br>
                      <a:r>
                        <a:rPr lang="en-US" sz="1600" dirty="0"/>
                        <a:t>(Presiding Officer)</a:t>
                      </a:r>
                    </a:p>
                  </a:txBody>
                  <a:tcPr/>
                </a:tc>
                <a:tc>
                  <a:txBody>
                    <a:bodyPr/>
                    <a:lstStyle/>
                    <a:p>
                      <a:r>
                        <a:rPr lang="en-US" dirty="0"/>
                        <a:t>Dallas/ </a:t>
                      </a:r>
                      <a:br>
                        <a:rPr lang="en-US" dirty="0"/>
                      </a:br>
                      <a:r>
                        <a:rPr lang="en-US" dirty="0"/>
                        <a:t>Fort Worth</a:t>
                      </a:r>
                    </a:p>
                  </a:txBody>
                  <a:tcPr/>
                </a:tc>
                <a:tc>
                  <a:txBody>
                    <a:bodyPr/>
                    <a:lstStyle/>
                    <a:p>
                      <a:r>
                        <a:rPr lang="en-US" dirty="0"/>
                        <a:t>Nonprofit</a:t>
                      </a:r>
                    </a:p>
                  </a:txBody>
                  <a:tcPr/>
                </a:tc>
                <a:tc>
                  <a:txBody>
                    <a:bodyPr/>
                    <a:lstStyle/>
                    <a:p>
                      <a:pPr lvl="0">
                        <a:buNone/>
                      </a:pPr>
                      <a:r>
                        <a:rPr lang="en-US" sz="1800" b="0" i="0" u="none" strike="noStrike" noProof="0" dirty="0">
                          <a:latin typeface="Trebuchet MS"/>
                        </a:rPr>
                        <a:t>Executive Director, Literacy Texas</a:t>
                      </a:r>
                      <a:endParaRPr lang="en-US" dirty="0"/>
                    </a:p>
                  </a:txBody>
                  <a:tcPr/>
                </a:tc>
                <a:tc>
                  <a:txBody>
                    <a:bodyPr/>
                    <a:lstStyle/>
                    <a:p>
                      <a:r>
                        <a:rPr lang="en-US" dirty="0"/>
                        <a:t>December 2023</a:t>
                      </a:r>
                    </a:p>
                  </a:txBody>
                  <a:tcPr/>
                </a:tc>
                <a:extLst>
                  <a:ext uri="{0D108BD9-81ED-4DB2-BD59-A6C34878D82A}">
                    <a16:rowId xmlns:a16="http://schemas.microsoft.com/office/drawing/2014/main" val="2589445737"/>
                  </a:ext>
                </a:extLst>
              </a:tr>
              <a:tr h="598311">
                <a:tc>
                  <a:txBody>
                    <a:bodyPr/>
                    <a:lstStyle/>
                    <a:p>
                      <a:r>
                        <a:rPr lang="en-US" dirty="0"/>
                        <a:t>Dr. </a:t>
                      </a:r>
                      <a:r>
                        <a:rPr lang="en-US"/>
                        <a:t>Ben Stafford</a:t>
                      </a:r>
                      <a:endParaRPr lang="en-US" dirty="0"/>
                    </a:p>
                  </a:txBody>
                  <a:tcPr/>
                </a:tc>
                <a:tc>
                  <a:txBody>
                    <a:bodyPr/>
                    <a:lstStyle/>
                    <a:p>
                      <a:r>
                        <a:rPr lang="en-US" dirty="0"/>
                        <a:t>Port Arthur</a:t>
                      </a:r>
                    </a:p>
                  </a:txBody>
                  <a:tcPr/>
                </a:tc>
                <a:tc>
                  <a:txBody>
                    <a:bodyPr/>
                    <a:lstStyle/>
                    <a:p>
                      <a:r>
                        <a:rPr lang="en-US" dirty="0"/>
                        <a:t>Higher Education</a:t>
                      </a:r>
                    </a:p>
                  </a:txBody>
                  <a:tcPr/>
                </a:tc>
                <a:tc>
                  <a:txBody>
                    <a:bodyPr/>
                    <a:lstStyle/>
                    <a:p>
                      <a:pPr lvl="0">
                        <a:buNone/>
                      </a:pPr>
                      <a:r>
                        <a:rPr lang="en-US" dirty="0"/>
                        <a:t>Vice President, Workforce and continuing Education</a:t>
                      </a:r>
                    </a:p>
                  </a:txBody>
                  <a:tcPr/>
                </a:tc>
                <a:tc>
                  <a:txBody>
                    <a:bodyPr/>
                    <a:lstStyle/>
                    <a:p>
                      <a:r>
                        <a:rPr lang="en-US" dirty="0"/>
                        <a:t>May 2025</a:t>
                      </a:r>
                    </a:p>
                  </a:txBody>
                  <a:tcPr/>
                </a:tc>
                <a:extLst>
                  <a:ext uri="{0D108BD9-81ED-4DB2-BD59-A6C34878D82A}">
                    <a16:rowId xmlns:a16="http://schemas.microsoft.com/office/drawing/2014/main" val="1185373305"/>
                  </a:ext>
                </a:extLst>
              </a:tr>
              <a:tr h="597798">
                <a:tc>
                  <a:txBody>
                    <a:bodyPr/>
                    <a:lstStyle/>
                    <a:p>
                      <a:r>
                        <a:rPr lang="en-US" dirty="0"/>
                        <a:t>Jauneen Maldonado</a:t>
                      </a:r>
                    </a:p>
                  </a:txBody>
                  <a:tcPr/>
                </a:tc>
                <a:tc>
                  <a:txBody>
                    <a:bodyPr/>
                    <a:lstStyle/>
                    <a:p>
                      <a:r>
                        <a:rPr lang="en-US" dirty="0"/>
                        <a:t>Fort Worth</a:t>
                      </a:r>
                    </a:p>
                  </a:txBody>
                  <a:tcPr/>
                </a:tc>
                <a:tc>
                  <a:txBody>
                    <a:bodyPr/>
                    <a:lstStyle/>
                    <a:p>
                      <a:r>
                        <a:rPr lang="en-US" dirty="0"/>
                        <a:t>Workforce Board</a:t>
                      </a:r>
                    </a:p>
                  </a:txBody>
                  <a:tcPr/>
                </a:tc>
                <a:tc>
                  <a:txBody>
                    <a:bodyPr/>
                    <a:lstStyle/>
                    <a:p>
                      <a:pPr lvl="0">
                        <a:buNone/>
                      </a:pPr>
                      <a:r>
                        <a:rPr lang="en-US" sz="1800" b="0" i="0" u="none" strike="noStrike" noProof="0" dirty="0">
                          <a:latin typeface="Trebuchet MS"/>
                        </a:rPr>
                        <a:t>Director, Adult Education, </a:t>
                      </a:r>
                      <a:br>
                        <a:rPr lang="en-US" sz="1800" b="0" i="0" u="none" strike="noStrike" noProof="0" dirty="0">
                          <a:latin typeface="Trebuchet MS"/>
                        </a:rPr>
                      </a:br>
                      <a:r>
                        <a:rPr lang="en-US" sz="1800" b="0" i="0" u="none" strike="noStrike" noProof="0" dirty="0">
                          <a:latin typeface="Trebuchet MS"/>
                        </a:rPr>
                        <a:t>Workforce Solutions for Tarrant County</a:t>
                      </a:r>
                      <a:endParaRPr lang="en-US" dirty="0"/>
                    </a:p>
                  </a:txBody>
                  <a:tcPr/>
                </a:tc>
                <a:tc>
                  <a:txBody>
                    <a:bodyPr/>
                    <a:lstStyle/>
                    <a:p>
                      <a:r>
                        <a:rPr lang="en-US"/>
                        <a:t>December 2025 (TBD)</a:t>
                      </a:r>
                      <a:endParaRPr lang="en-US" dirty="0"/>
                    </a:p>
                  </a:txBody>
                  <a:tcPr/>
                </a:tc>
                <a:extLst>
                  <a:ext uri="{0D108BD9-81ED-4DB2-BD59-A6C34878D82A}">
                    <a16:rowId xmlns:a16="http://schemas.microsoft.com/office/drawing/2014/main" val="2848707367"/>
                  </a:ext>
                </a:extLst>
              </a:tr>
              <a:tr h="726869">
                <a:tc>
                  <a:txBody>
                    <a:bodyPr/>
                    <a:lstStyle/>
                    <a:p>
                      <a:pPr lvl="0">
                        <a:buNone/>
                      </a:pPr>
                      <a:r>
                        <a:rPr lang="en-US" dirty="0"/>
                        <a:t>Cindy Fisher</a:t>
                      </a:r>
                    </a:p>
                  </a:txBody>
                  <a:tcPr/>
                </a:tc>
                <a:tc>
                  <a:txBody>
                    <a:bodyPr/>
                    <a:lstStyle/>
                    <a:p>
                      <a:r>
                        <a:rPr lang="en-US" dirty="0"/>
                        <a:t>Austin</a:t>
                      </a:r>
                    </a:p>
                  </a:txBody>
                  <a:tcPr/>
                </a:tc>
                <a:tc>
                  <a:txBody>
                    <a:bodyPr/>
                    <a:lstStyle/>
                    <a:p>
                      <a:r>
                        <a:rPr lang="en-US" dirty="0"/>
                        <a:t>Texas Broadband Office</a:t>
                      </a:r>
                    </a:p>
                  </a:txBody>
                  <a:tcPr/>
                </a:tc>
                <a:tc>
                  <a:txBody>
                    <a:bodyPr/>
                    <a:lstStyle/>
                    <a:p>
                      <a:pPr lvl="0">
                        <a:buNone/>
                      </a:pPr>
                      <a:r>
                        <a:rPr lang="en-US" dirty="0"/>
                        <a:t>Senior Coordinator, Texas Broadband Office</a:t>
                      </a:r>
                    </a:p>
                  </a:txBody>
                  <a:tcPr/>
                </a:tc>
                <a:tc>
                  <a:txBody>
                    <a:bodyPr/>
                    <a:lstStyle/>
                    <a:p>
                      <a:r>
                        <a:rPr lang="en-US" dirty="0"/>
                        <a:t>May 2025</a:t>
                      </a:r>
                    </a:p>
                  </a:txBody>
                  <a:tcPr/>
                </a:tc>
                <a:extLst>
                  <a:ext uri="{0D108BD9-81ED-4DB2-BD59-A6C34878D82A}">
                    <a16:rowId xmlns:a16="http://schemas.microsoft.com/office/drawing/2014/main" val="2327641080"/>
                  </a:ext>
                </a:extLst>
              </a:tr>
              <a:tr h="726869">
                <a:tc>
                  <a:txBody>
                    <a:bodyPr/>
                    <a:lstStyle/>
                    <a:p>
                      <a:pPr lvl="0">
                        <a:buNone/>
                      </a:pPr>
                      <a:r>
                        <a:rPr lang="en-US" b="0" dirty="0"/>
                        <a:t>Leslie Cantu</a:t>
                      </a:r>
                    </a:p>
                  </a:txBody>
                  <a:tcPr/>
                </a:tc>
                <a:tc>
                  <a:txBody>
                    <a:bodyPr/>
                    <a:lstStyle/>
                    <a:p>
                      <a:r>
                        <a:rPr lang="en-US" b="0" dirty="0"/>
                        <a:t>San Antonio</a:t>
                      </a:r>
                    </a:p>
                  </a:txBody>
                  <a:tcPr/>
                </a:tc>
                <a:tc>
                  <a:txBody>
                    <a:bodyPr/>
                    <a:lstStyle/>
                    <a:p>
                      <a:r>
                        <a:rPr lang="en-US" b="0" dirty="0"/>
                        <a:t>Business</a:t>
                      </a:r>
                    </a:p>
                  </a:txBody>
                  <a:tcPr/>
                </a:tc>
                <a:tc>
                  <a:txBody>
                    <a:bodyPr/>
                    <a:lstStyle/>
                    <a:p>
                      <a:pPr lvl="0">
                        <a:buNone/>
                      </a:pPr>
                      <a:r>
                        <a:rPr lang="en-US" b="0" dirty="0"/>
                        <a:t>Asst. Vice President – Toyotesu </a:t>
                      </a:r>
                    </a:p>
                  </a:txBody>
                  <a:tcPr/>
                </a:tc>
                <a:tc>
                  <a:txBody>
                    <a:bodyPr/>
                    <a:lstStyle/>
                    <a:p>
                      <a:r>
                        <a:rPr lang="en-US" b="0" dirty="0"/>
                        <a:t>October 2024</a:t>
                      </a:r>
                    </a:p>
                  </a:txBody>
                  <a:tcPr/>
                </a:tc>
                <a:extLst>
                  <a:ext uri="{0D108BD9-81ED-4DB2-BD59-A6C34878D82A}">
                    <a16:rowId xmlns:a16="http://schemas.microsoft.com/office/drawing/2014/main" val="3760159785"/>
                  </a:ext>
                </a:extLst>
              </a:tr>
              <a:tr h="726869">
                <a:tc>
                  <a:txBody>
                    <a:bodyPr/>
                    <a:lstStyle/>
                    <a:p>
                      <a:pPr lvl="0">
                        <a:buNone/>
                      </a:pPr>
                      <a:r>
                        <a:rPr lang="en-US" b="0" dirty="0"/>
                        <a:t>Kristina Hartman</a:t>
                      </a:r>
                    </a:p>
                  </a:txBody>
                  <a:tcPr/>
                </a:tc>
                <a:tc>
                  <a:txBody>
                    <a:bodyPr/>
                    <a:lstStyle/>
                    <a:p>
                      <a:r>
                        <a:rPr lang="en-US" b="0" dirty="0"/>
                        <a:t>Huntsville</a:t>
                      </a:r>
                    </a:p>
                  </a:txBody>
                  <a:tcPr/>
                </a:tc>
                <a:tc>
                  <a:txBody>
                    <a:bodyPr/>
                    <a:lstStyle/>
                    <a:p>
                      <a:r>
                        <a:rPr lang="en-US" b="0" dirty="0"/>
                        <a:t>Corrections Education</a:t>
                      </a:r>
                    </a:p>
                  </a:txBody>
                  <a:tcPr/>
                </a:tc>
                <a:tc>
                  <a:txBody>
                    <a:bodyPr/>
                    <a:lstStyle/>
                    <a:p>
                      <a:pPr lvl="0">
                        <a:buNone/>
                      </a:pPr>
                      <a:r>
                        <a:rPr lang="en-US" b="0" dirty="0"/>
                        <a:t>Superintendent, Windham School District </a:t>
                      </a:r>
                    </a:p>
                  </a:txBody>
                  <a:tcPr/>
                </a:tc>
                <a:tc>
                  <a:txBody>
                    <a:bodyPr/>
                    <a:lstStyle/>
                    <a:p>
                      <a:r>
                        <a:rPr lang="en-US" b="0" dirty="0"/>
                        <a:t>May 2025</a:t>
                      </a:r>
                    </a:p>
                  </a:txBody>
                  <a:tcPr/>
                </a:tc>
                <a:extLst>
                  <a:ext uri="{0D108BD9-81ED-4DB2-BD59-A6C34878D82A}">
                    <a16:rowId xmlns:a16="http://schemas.microsoft.com/office/drawing/2014/main" val="2159863511"/>
                  </a:ext>
                </a:extLst>
              </a:tr>
            </a:tbl>
          </a:graphicData>
        </a:graphic>
      </p:graphicFrame>
    </p:spTree>
    <p:extLst>
      <p:ext uri="{BB962C8B-B14F-4D97-AF65-F5344CB8AC3E}">
        <p14:creationId xmlns:p14="http://schemas.microsoft.com/office/powerpoint/2010/main" val="4165669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A1C3B0-CE39-FA4E-A478-3B0E8AC7F62A}"/>
              </a:ext>
            </a:extLst>
          </p:cNvPr>
          <p:cNvSpPr>
            <a:spLocks noGrp="1"/>
          </p:cNvSpPr>
          <p:nvPr>
            <p:ph type="title"/>
          </p:nvPr>
        </p:nvSpPr>
        <p:spPr/>
        <p:txBody>
          <a:bodyPr/>
          <a:lstStyle/>
          <a:p>
            <a:r>
              <a:rPr lang="en-US" dirty="0"/>
              <a:t>Discussion Points</a:t>
            </a:r>
          </a:p>
        </p:txBody>
      </p:sp>
      <p:sp>
        <p:nvSpPr>
          <p:cNvPr id="5" name="Content Placeholder 4">
            <a:extLst>
              <a:ext uri="{FF2B5EF4-FFF2-40B4-BE49-F238E27FC236}">
                <a16:creationId xmlns:a16="http://schemas.microsoft.com/office/drawing/2014/main" id="{A8B4C74E-0D94-A42B-B42F-95D229B7A732}"/>
              </a:ext>
            </a:extLst>
          </p:cNvPr>
          <p:cNvSpPr>
            <a:spLocks noGrp="1"/>
          </p:cNvSpPr>
          <p:nvPr>
            <p:ph idx="1"/>
          </p:nvPr>
        </p:nvSpPr>
        <p:spPr/>
        <p:txBody>
          <a:bodyPr>
            <a:normAutofit fontScale="62500" lnSpcReduction="20000"/>
          </a:bodyPr>
          <a:lstStyle/>
          <a:p>
            <a:pPr>
              <a:spcBef>
                <a:spcPts val="0"/>
              </a:spcBef>
              <a:spcAft>
                <a:spcPts val="1500"/>
              </a:spcAft>
            </a:pPr>
            <a:r>
              <a:rPr lang="en-US" sz="6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Collaboration Between Agencies</a:t>
            </a:r>
            <a:endParaRPr lang="en-US" sz="6000" dirty="0">
              <a:solidFill>
                <a:srgbClr val="414042"/>
              </a:solidFill>
              <a:effectLst/>
              <a:latin typeface="Georgia" panose="02040502050405020303" pitchFamily="18" charset="0"/>
              <a:ea typeface="MS Mincho" panose="02020609040205080304" pitchFamily="49" charset="-128"/>
              <a:cs typeface="Times New Roman" panose="02020603050405020304" pitchFamily="18" charset="0"/>
            </a:endParaRPr>
          </a:p>
          <a:p>
            <a:pPr>
              <a:spcBef>
                <a:spcPts val="0"/>
              </a:spcBef>
              <a:spcAft>
                <a:spcPts val="1500"/>
              </a:spcAft>
            </a:pPr>
            <a:r>
              <a:rPr lang="en-US" sz="6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Collaboration with Community Based Organizations</a:t>
            </a:r>
            <a:endParaRPr lang="en-US" sz="6000" dirty="0">
              <a:solidFill>
                <a:srgbClr val="414042"/>
              </a:solidFill>
              <a:effectLst/>
              <a:latin typeface="Georgia" panose="02040502050405020303" pitchFamily="18" charset="0"/>
              <a:ea typeface="MS Mincho" panose="02020609040205080304" pitchFamily="49" charset="-128"/>
              <a:cs typeface="Times New Roman" panose="02020603050405020304" pitchFamily="18" charset="0"/>
            </a:endParaRPr>
          </a:p>
          <a:p>
            <a:pPr>
              <a:spcBef>
                <a:spcPts val="0"/>
              </a:spcBef>
              <a:spcAft>
                <a:spcPts val="1500"/>
              </a:spcAft>
            </a:pPr>
            <a:r>
              <a:rPr lang="en-US" sz="6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Integrated Education &amp; Training Model</a:t>
            </a:r>
            <a:endParaRPr lang="en-US" sz="6000" dirty="0">
              <a:solidFill>
                <a:srgbClr val="414042"/>
              </a:solidFill>
              <a:effectLst/>
              <a:latin typeface="Georgia" panose="02040502050405020303"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1606876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91E2-D0EC-EAA8-7C7E-C042B0FA0EB6}"/>
              </a:ext>
            </a:extLst>
          </p:cNvPr>
          <p:cNvSpPr>
            <a:spLocks noGrp="1"/>
          </p:cNvSpPr>
          <p:nvPr>
            <p:ph type="title"/>
          </p:nvPr>
        </p:nvSpPr>
        <p:spPr/>
        <p:txBody>
          <a:bodyPr/>
          <a:lstStyle/>
          <a:p>
            <a:r>
              <a:rPr lang="en-US" dirty="0"/>
              <a:t>Closing Remarks</a:t>
            </a:r>
          </a:p>
        </p:txBody>
      </p:sp>
      <p:sp>
        <p:nvSpPr>
          <p:cNvPr id="3" name="Text Placeholder 2">
            <a:extLst>
              <a:ext uri="{FF2B5EF4-FFF2-40B4-BE49-F238E27FC236}">
                <a16:creationId xmlns:a16="http://schemas.microsoft.com/office/drawing/2014/main" id="{12D8DBF3-A58D-D0FC-DCB3-69B08C1B47B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95087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8EEB-8DD9-4651-45D3-7C5030AF2B29}"/>
              </a:ext>
            </a:extLst>
          </p:cNvPr>
          <p:cNvSpPr>
            <a:spLocks noGrp="1"/>
          </p:cNvSpPr>
          <p:nvPr>
            <p:ph type="title"/>
          </p:nvPr>
        </p:nvSpPr>
        <p:spPr/>
        <p:txBody>
          <a:bodyPr>
            <a:normAutofit fontScale="90000"/>
          </a:bodyPr>
          <a:lstStyle/>
          <a:p>
            <a:r>
              <a:rPr lang="en-US" dirty="0"/>
              <a:t>Next AEL Advisory Committee</a:t>
            </a:r>
            <a:br>
              <a:rPr lang="en-US" dirty="0"/>
            </a:br>
            <a:r>
              <a:rPr lang="en-US" dirty="0"/>
              <a:t>Meeting</a:t>
            </a:r>
          </a:p>
        </p:txBody>
      </p:sp>
      <p:sp>
        <p:nvSpPr>
          <p:cNvPr id="3" name="Text Placeholder 2">
            <a:extLst>
              <a:ext uri="{FF2B5EF4-FFF2-40B4-BE49-F238E27FC236}">
                <a16:creationId xmlns:a16="http://schemas.microsoft.com/office/drawing/2014/main" id="{8BAD7A90-AEFD-8A61-83A2-D1B015D5D6DF}"/>
              </a:ext>
            </a:extLst>
          </p:cNvPr>
          <p:cNvSpPr>
            <a:spLocks noGrp="1"/>
          </p:cNvSpPr>
          <p:nvPr>
            <p:ph type="body" idx="1"/>
          </p:nvPr>
        </p:nvSpPr>
        <p:spPr/>
        <p:txBody>
          <a:bodyPr/>
          <a:lstStyle/>
          <a:p>
            <a:r>
              <a:rPr lang="en-US" dirty="0"/>
              <a:t>Tentatively Scheduled:</a:t>
            </a:r>
          </a:p>
          <a:p>
            <a:r>
              <a:rPr lang="en-US" dirty="0"/>
              <a:t>TBD</a:t>
            </a:r>
          </a:p>
        </p:txBody>
      </p:sp>
    </p:spTree>
    <p:extLst>
      <p:ext uri="{BB962C8B-B14F-4D97-AF65-F5344CB8AC3E}">
        <p14:creationId xmlns:p14="http://schemas.microsoft.com/office/powerpoint/2010/main" val="997694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December 6th, 2023</a:t>
            </a:r>
            <a:br>
              <a:rPr lang="en-US" dirty="0"/>
            </a:br>
            <a:r>
              <a:rPr lang="en-US" dirty="0"/>
              <a:t>Agenda</a:t>
            </a:r>
          </a:p>
        </p:txBody>
      </p:sp>
      <p:sp>
        <p:nvSpPr>
          <p:cNvPr id="3" name="Content Placeholder 2"/>
          <p:cNvSpPr>
            <a:spLocks noGrp="1"/>
          </p:cNvSpPr>
          <p:nvPr>
            <p:ph idx="1"/>
          </p:nvPr>
        </p:nvSpPr>
        <p:spPr>
          <a:xfrm>
            <a:off x="680321" y="2336873"/>
            <a:ext cx="9613861" cy="4180468"/>
          </a:xfrm>
        </p:spPr>
        <p:txBody>
          <a:bodyPr>
            <a:normAutofit/>
          </a:bodyPr>
          <a:lstStyle/>
          <a:p>
            <a:pPr marL="400050" marR="0" lvl="0" indent="-400050">
              <a:lnSpc>
                <a:spcPct val="125000"/>
              </a:lnSpc>
              <a:spcBef>
                <a:spcPts val="0"/>
              </a:spcBef>
              <a:spcAft>
                <a:spcPts val="1500"/>
              </a:spcAft>
              <a:buClr>
                <a:srgbClr val="8A0050"/>
              </a:buClr>
              <a:buSzPts val="1400"/>
              <a:buFont typeface="+mj-lt"/>
              <a:buAutoNum type="romanUcPeriod"/>
            </a:pPr>
            <a:r>
              <a:rPr lang="en-US" sz="2000" b="1" dirty="0">
                <a:solidFill>
                  <a:srgbClr val="414042"/>
                </a:solidFill>
                <a:effectLst/>
                <a:latin typeface="Cambria" panose="02040503050406030204" pitchFamily="18" charset="0"/>
                <a:ea typeface="MS Gothic" panose="020B0609070205080204" pitchFamily="49" charset="-128"/>
                <a:cs typeface="Times New Roman" panose="02020603050405020304" pitchFamily="18" charset="0"/>
              </a:rPr>
              <a:t>TWC Welcome /Opening Remarks</a:t>
            </a:r>
            <a:endParaRPr lang="en-US" sz="2000" dirty="0">
              <a:solidFill>
                <a:srgbClr val="414042"/>
              </a:solidFill>
              <a:effectLst/>
              <a:latin typeface="Cambria" panose="02040503050406030204" pitchFamily="18" charset="0"/>
              <a:ea typeface="MS Mincho" panose="02020609040205080304" pitchFamily="49" charset="-128"/>
              <a:cs typeface="Times New Roman" panose="02020603050405020304" pitchFamily="18" charset="0"/>
            </a:endParaRPr>
          </a:p>
          <a:p>
            <a:pPr marL="400050" marR="0" lvl="0" indent="-400050">
              <a:lnSpc>
                <a:spcPct val="125000"/>
              </a:lnSpc>
              <a:spcBef>
                <a:spcPts val="0"/>
              </a:spcBef>
              <a:spcAft>
                <a:spcPts val="600"/>
              </a:spcAft>
              <a:buClr>
                <a:srgbClr val="8A0050"/>
              </a:buClr>
              <a:buSzPts val="1400"/>
              <a:buFont typeface="+mj-lt"/>
              <a:buAutoNum type="romanUcPeriod"/>
            </a:pPr>
            <a:r>
              <a:rPr lang="en-US" sz="2000" b="1" dirty="0">
                <a:solidFill>
                  <a:srgbClr val="414042"/>
                </a:solidFill>
                <a:effectLst/>
                <a:latin typeface="Cambria" panose="02040503050406030204" pitchFamily="18" charset="0"/>
                <a:ea typeface="MS Gothic" panose="020B0609070205080204" pitchFamily="49" charset="-128"/>
                <a:cs typeface="Times New Roman" panose="02020603050405020304" pitchFamily="18" charset="0"/>
              </a:rPr>
              <a:t>TWC AEL Updates  </a:t>
            </a:r>
          </a:p>
          <a:p>
            <a:pPr marL="400050" marR="0" lvl="0" indent="-400050">
              <a:lnSpc>
                <a:spcPct val="125000"/>
              </a:lnSpc>
              <a:spcBef>
                <a:spcPts val="0"/>
              </a:spcBef>
              <a:spcAft>
                <a:spcPts val="400"/>
              </a:spcAft>
              <a:buClr>
                <a:srgbClr val="8A0050"/>
              </a:buClr>
              <a:buSzPts val="1400"/>
              <a:buFont typeface="+mj-lt"/>
              <a:buAutoNum type="romanUcPeriod"/>
            </a:pPr>
            <a:r>
              <a:rPr lang="en-US" sz="2000" b="1" dirty="0">
                <a:solidFill>
                  <a:srgbClr val="414042"/>
                </a:solidFill>
                <a:effectLst/>
                <a:latin typeface="Cambria" panose="02040503050406030204" pitchFamily="18" charset="0"/>
                <a:ea typeface="MS Mincho" panose="02020609040205080304" pitchFamily="49" charset="-128"/>
                <a:cs typeface="Times New Roman" panose="02020603050405020304" pitchFamily="18" charset="0"/>
              </a:rPr>
              <a:t>Committee Business and Discussion- Steve Banta - President</a:t>
            </a:r>
            <a:endParaRPr lang="en-US" sz="2000" dirty="0">
              <a:solidFill>
                <a:srgbClr val="414042"/>
              </a:solidFill>
              <a:effectLst/>
              <a:latin typeface="Cambria" panose="02040503050406030204" pitchFamily="18" charset="0"/>
              <a:ea typeface="MS Mincho" panose="02020609040205080304" pitchFamily="49" charset="-128"/>
              <a:cs typeface="Times New Roman" panose="02020603050405020304" pitchFamily="18" charset="0"/>
            </a:endParaRPr>
          </a:p>
          <a:p>
            <a:pPr marL="1657350" marR="0" lvl="3" indent="-285750">
              <a:lnSpc>
                <a:spcPct val="125000"/>
              </a:lnSpc>
              <a:spcBef>
                <a:spcPts val="0"/>
              </a:spcBef>
              <a:spcAft>
                <a:spcPts val="400"/>
              </a:spcAft>
              <a:buFont typeface="+mj-lt"/>
              <a:buAutoNum type="romanUcPeriod"/>
            </a:pPr>
            <a:r>
              <a:rPr lang="en-US" sz="2000" dirty="0">
                <a:solidFill>
                  <a:srgbClr val="414042"/>
                </a:solidFill>
                <a:effectLst/>
                <a:latin typeface="Cambria" panose="02040503050406030204" pitchFamily="18" charset="0"/>
                <a:ea typeface="MS Mincho" panose="02020609040205080304" pitchFamily="49" charset="-128"/>
                <a:cs typeface="Times New Roman" panose="02020603050405020304" pitchFamily="18" charset="0"/>
              </a:rPr>
              <a:t>Committee Discussion – 2023 Report </a:t>
            </a:r>
          </a:p>
          <a:p>
            <a:pPr marL="2057400" lvl="4" indent="-228600">
              <a:spcBef>
                <a:spcPts val="0"/>
              </a:spcBef>
              <a:spcAft>
                <a:spcPts val="1500"/>
              </a:spcAft>
              <a:buFont typeface="+mj-lt"/>
              <a:buAutoNum type="arabicPeriod"/>
            </a:pPr>
            <a:r>
              <a:rPr lang="en-US" sz="16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Collaboration Between Agencies</a:t>
            </a:r>
            <a:endParaRPr lang="en-US" sz="1600" dirty="0">
              <a:solidFill>
                <a:srgbClr val="414042"/>
              </a:solidFill>
              <a:effectLst/>
              <a:latin typeface="Georgia" panose="02040502050405020303" pitchFamily="18" charset="0"/>
              <a:ea typeface="MS Mincho" panose="02020609040205080304" pitchFamily="49" charset="-128"/>
              <a:cs typeface="Times New Roman" panose="02020603050405020304" pitchFamily="18" charset="0"/>
            </a:endParaRPr>
          </a:p>
          <a:p>
            <a:pPr marL="2057400" lvl="4" indent="-228600">
              <a:spcBef>
                <a:spcPts val="0"/>
              </a:spcBef>
              <a:spcAft>
                <a:spcPts val="1500"/>
              </a:spcAft>
              <a:buFont typeface="+mj-lt"/>
              <a:buAutoNum type="arabicPeriod"/>
            </a:pPr>
            <a:r>
              <a:rPr lang="en-US" sz="16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Collaboration with Community Based Organizations</a:t>
            </a:r>
            <a:endParaRPr lang="en-US" sz="1600" dirty="0">
              <a:solidFill>
                <a:srgbClr val="414042"/>
              </a:solidFill>
              <a:effectLst/>
              <a:latin typeface="Georgia" panose="02040502050405020303" pitchFamily="18" charset="0"/>
              <a:ea typeface="MS Mincho" panose="02020609040205080304" pitchFamily="49" charset="-128"/>
              <a:cs typeface="Times New Roman" panose="02020603050405020304" pitchFamily="18" charset="0"/>
            </a:endParaRPr>
          </a:p>
          <a:p>
            <a:pPr marL="2057400" lvl="4" indent="-228600">
              <a:spcBef>
                <a:spcPts val="0"/>
              </a:spcBef>
              <a:spcAft>
                <a:spcPts val="1500"/>
              </a:spcAft>
              <a:buFont typeface="+mj-lt"/>
              <a:buAutoNum type="arabicPeriod"/>
            </a:pPr>
            <a:r>
              <a:rPr lang="en-US" sz="16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Integrated Education &amp; Training Model</a:t>
            </a:r>
            <a:endParaRPr lang="en-US" sz="1600" dirty="0">
              <a:solidFill>
                <a:srgbClr val="414042"/>
              </a:solidFill>
              <a:effectLst/>
              <a:latin typeface="Georgia" panose="02040502050405020303" pitchFamily="18" charset="0"/>
              <a:ea typeface="MS Mincho" panose="02020609040205080304" pitchFamily="49" charset="-128"/>
              <a:cs typeface="Times New Roman" panose="02020603050405020304" pitchFamily="18" charset="0"/>
            </a:endParaRPr>
          </a:p>
          <a:p>
            <a:pPr marL="1657350" marR="0" lvl="3" indent="-285750">
              <a:lnSpc>
                <a:spcPct val="125000"/>
              </a:lnSpc>
              <a:spcBef>
                <a:spcPts val="0"/>
              </a:spcBef>
              <a:spcAft>
                <a:spcPts val="400"/>
              </a:spcAft>
              <a:buFont typeface="+mj-lt"/>
              <a:buAutoNum type="romanUcPeriod"/>
            </a:pPr>
            <a:endParaRPr lang="en-US" sz="2000" dirty="0">
              <a:solidFill>
                <a:srgbClr val="414042"/>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191461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l"/>
            <a:r>
              <a:rPr lang="en-US" dirty="0"/>
              <a:t>Welcome &amp; Opening Remarks</a:t>
            </a:r>
          </a:p>
        </p:txBody>
      </p:sp>
      <p:sp>
        <p:nvSpPr>
          <p:cNvPr id="13" name="Text Placeholder 12"/>
          <p:cNvSpPr>
            <a:spLocks noGrp="1"/>
          </p:cNvSpPr>
          <p:nvPr>
            <p:ph type="body" idx="1"/>
          </p:nvPr>
        </p:nvSpPr>
        <p:spPr/>
        <p:txBody>
          <a:bodyPr/>
          <a:lstStyle/>
          <a:p>
            <a:pPr algn="ctr"/>
            <a:endParaRPr lang="en-US" dirty="0"/>
          </a:p>
        </p:txBody>
      </p:sp>
    </p:spTree>
    <p:extLst>
      <p:ext uri="{BB962C8B-B14F-4D97-AF65-F5344CB8AC3E}">
        <p14:creationId xmlns:p14="http://schemas.microsoft.com/office/powerpoint/2010/main" val="3042767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B5E3-400C-7159-8404-91769F9771B9}"/>
              </a:ext>
            </a:extLst>
          </p:cNvPr>
          <p:cNvSpPr>
            <a:spLocks noGrp="1"/>
          </p:cNvSpPr>
          <p:nvPr>
            <p:ph type="title"/>
          </p:nvPr>
        </p:nvSpPr>
        <p:spPr/>
        <p:txBody>
          <a:bodyPr/>
          <a:lstStyle/>
          <a:p>
            <a:r>
              <a:rPr lang="en-US" dirty="0"/>
              <a:t>TWC Updates</a:t>
            </a:r>
          </a:p>
        </p:txBody>
      </p:sp>
      <p:sp>
        <p:nvSpPr>
          <p:cNvPr id="3" name="Text Placeholder 2">
            <a:extLst>
              <a:ext uri="{FF2B5EF4-FFF2-40B4-BE49-F238E27FC236}">
                <a16:creationId xmlns:a16="http://schemas.microsoft.com/office/drawing/2014/main" id="{AE478850-499C-1F37-EBFB-11FD4BB122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369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9D1F2-FA0A-B293-F10A-FE6C23CBD41A}"/>
              </a:ext>
            </a:extLst>
          </p:cNvPr>
          <p:cNvSpPr>
            <a:spLocks noGrp="1"/>
          </p:cNvSpPr>
          <p:nvPr>
            <p:ph type="title"/>
          </p:nvPr>
        </p:nvSpPr>
        <p:spPr/>
        <p:txBody>
          <a:bodyPr/>
          <a:lstStyle/>
          <a:p>
            <a:r>
              <a:rPr lang="en-US" sz="4400" dirty="0"/>
              <a:t>Welcome New Commissioner Representing Employers </a:t>
            </a:r>
          </a:p>
        </p:txBody>
      </p:sp>
      <p:sp>
        <p:nvSpPr>
          <p:cNvPr id="6" name="Text Placeholder 5">
            <a:extLst>
              <a:ext uri="{FF2B5EF4-FFF2-40B4-BE49-F238E27FC236}">
                <a16:creationId xmlns:a16="http://schemas.microsoft.com/office/drawing/2014/main" id="{89989AE5-6588-45AE-146C-15A3A8B66171}"/>
              </a:ext>
            </a:extLst>
          </p:cNvPr>
          <p:cNvSpPr>
            <a:spLocks noGrp="1"/>
          </p:cNvSpPr>
          <p:nvPr>
            <p:ph type="body" sz="half" idx="2"/>
          </p:nvPr>
        </p:nvSpPr>
        <p:spPr>
          <a:xfrm>
            <a:off x="680322" y="2336872"/>
            <a:ext cx="5415678" cy="4236648"/>
          </a:xfrm>
          <a:solidFill>
            <a:schemeClr val="bg1"/>
          </a:solidFill>
        </p:spPr>
        <p:txBody>
          <a:bodyPr>
            <a:normAutofit fontScale="62500" lnSpcReduction="20000"/>
          </a:bodyPr>
          <a:lstStyle/>
          <a:p>
            <a:r>
              <a:rPr lang="en-US" sz="7600" b="1" dirty="0"/>
              <a:t>Joe Esparza</a:t>
            </a:r>
          </a:p>
          <a:p>
            <a:r>
              <a:rPr lang="en-US" dirty="0"/>
              <a:t> Former Texas Deputy Secretary of State. In addition, Esparza previously served as a Senior Appointments Manager in the office of the Governor.</a:t>
            </a:r>
          </a:p>
          <a:p>
            <a:r>
              <a:rPr lang="en-US" dirty="0">
                <a:solidFill>
                  <a:srgbClr val="0070C0"/>
                </a:solidFill>
                <a:hlinkClick r:id="rId2">
                  <a:extLst>
                    <a:ext uri="{A12FA001-AC4F-418D-AE19-62706E023703}">
                      <ahyp:hlinkClr xmlns:ahyp="http://schemas.microsoft.com/office/drawing/2018/hyperlinkcolor" val="tx"/>
                    </a:ext>
                  </a:extLst>
                </a:hlinkClick>
              </a:rPr>
              <a:t>https://www.twc.texas.gov/agency/commissioners/employers</a:t>
            </a:r>
            <a:r>
              <a:rPr lang="en-US" dirty="0">
                <a:solidFill>
                  <a:srgbClr val="0070C0"/>
                </a:solidFill>
              </a:rPr>
              <a:t> </a:t>
            </a:r>
          </a:p>
          <a:p>
            <a:endParaRPr lang="en-US" dirty="0"/>
          </a:p>
        </p:txBody>
      </p:sp>
      <p:pic>
        <p:nvPicPr>
          <p:cNvPr id="8" name="Content Placeholder 7" descr="Picture of Joe Esparza&#10;">
            <a:extLst>
              <a:ext uri="{FF2B5EF4-FFF2-40B4-BE49-F238E27FC236}">
                <a16:creationId xmlns:a16="http://schemas.microsoft.com/office/drawing/2014/main" id="{CEF4BEC0-B64B-224C-05DC-DDDAE56EB514}"/>
              </a:ext>
            </a:extLst>
          </p:cNvPr>
          <p:cNvPicPr>
            <a:picLocks noGrp="1" noChangeAspect="1"/>
          </p:cNvPicPr>
          <p:nvPr>
            <p:ph idx="1"/>
          </p:nvPr>
        </p:nvPicPr>
        <p:blipFill>
          <a:blip r:embed="rId3"/>
          <a:stretch>
            <a:fillRect/>
          </a:stretch>
        </p:blipFill>
        <p:spPr>
          <a:xfrm>
            <a:off x="6915279" y="2427322"/>
            <a:ext cx="3378902" cy="3940696"/>
          </a:xfrm>
        </p:spPr>
      </p:pic>
    </p:spTree>
    <p:extLst>
      <p:ext uri="{BB962C8B-B14F-4D97-AF65-F5344CB8AC3E}">
        <p14:creationId xmlns:p14="http://schemas.microsoft.com/office/powerpoint/2010/main" val="162672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6B2E-125E-30A3-E6C7-5C77CB735EE1}"/>
              </a:ext>
            </a:extLst>
          </p:cNvPr>
          <p:cNvSpPr>
            <a:spLocks noGrp="1"/>
          </p:cNvSpPr>
          <p:nvPr>
            <p:ph type="title"/>
          </p:nvPr>
        </p:nvSpPr>
        <p:spPr/>
        <p:txBody>
          <a:bodyPr>
            <a:normAutofit fontScale="90000"/>
          </a:bodyPr>
          <a:lstStyle/>
          <a:p>
            <a:r>
              <a:rPr lang="en-US" dirty="0"/>
              <a:t>Statewide Competition Is Published</a:t>
            </a:r>
          </a:p>
        </p:txBody>
      </p:sp>
      <p:sp>
        <p:nvSpPr>
          <p:cNvPr id="5" name="Content Placeholder 4">
            <a:extLst>
              <a:ext uri="{FF2B5EF4-FFF2-40B4-BE49-F238E27FC236}">
                <a16:creationId xmlns:a16="http://schemas.microsoft.com/office/drawing/2014/main" id="{5C403242-8D20-08B8-B22F-E77B3067E790}"/>
              </a:ext>
            </a:extLst>
          </p:cNvPr>
          <p:cNvSpPr>
            <a:spLocks noGrp="1"/>
          </p:cNvSpPr>
          <p:nvPr>
            <p:ph idx="1"/>
          </p:nvPr>
        </p:nvSpPr>
        <p:spPr>
          <a:xfrm>
            <a:off x="396241" y="2336872"/>
            <a:ext cx="9897942" cy="4348407"/>
          </a:xfrm>
        </p:spPr>
        <p:txBody>
          <a:bodyPr>
            <a:normAutofit fontScale="55000" lnSpcReduction="20000"/>
          </a:bodyPr>
          <a:lstStyle/>
          <a:p>
            <a:r>
              <a:rPr lang="en-US" dirty="0"/>
              <a:t>$80 Million grant</a:t>
            </a:r>
          </a:p>
          <a:p>
            <a:r>
              <a:rPr lang="en-US" dirty="0"/>
              <a:t>Statewide services to over 70,000 eligible individuals</a:t>
            </a:r>
          </a:p>
          <a:p>
            <a:r>
              <a:rPr lang="en-US" dirty="0"/>
              <a:t>A Few Key Changes To the Service Design</a:t>
            </a:r>
          </a:p>
          <a:p>
            <a:pPr lvl="1"/>
            <a:r>
              <a:rPr lang="en-US" dirty="0"/>
              <a:t>OCTAE requirements</a:t>
            </a:r>
          </a:p>
          <a:p>
            <a:pPr lvl="1"/>
            <a:r>
              <a:rPr lang="en-US" dirty="0"/>
              <a:t>Legislative requirements</a:t>
            </a:r>
          </a:p>
          <a:p>
            <a:r>
              <a:rPr lang="en-US" dirty="0"/>
              <a:t>Increase in # of grants</a:t>
            </a:r>
          </a:p>
          <a:p>
            <a:r>
              <a:rPr lang="en-US" dirty="0"/>
              <a:t>Applications are due 12/22/2023</a:t>
            </a:r>
          </a:p>
          <a:p>
            <a:r>
              <a:rPr lang="en-US" dirty="0"/>
              <a:t>Award start date 7/1/2024</a:t>
            </a:r>
          </a:p>
        </p:txBody>
      </p:sp>
    </p:spTree>
    <p:extLst>
      <p:ext uri="{BB962C8B-B14F-4D97-AF65-F5344CB8AC3E}">
        <p14:creationId xmlns:p14="http://schemas.microsoft.com/office/powerpoint/2010/main" val="1717313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25D8-CF90-4726-6CD8-F754468B3E7A}"/>
              </a:ext>
            </a:extLst>
          </p:cNvPr>
          <p:cNvSpPr>
            <a:spLocks noGrp="1"/>
          </p:cNvSpPr>
          <p:nvPr>
            <p:ph type="title"/>
          </p:nvPr>
        </p:nvSpPr>
        <p:spPr/>
        <p:txBody>
          <a:bodyPr/>
          <a:lstStyle/>
          <a:p>
            <a:r>
              <a:rPr lang="en-US" dirty="0"/>
              <a:t>Farewell To Members</a:t>
            </a:r>
          </a:p>
        </p:txBody>
      </p:sp>
      <p:sp>
        <p:nvSpPr>
          <p:cNvPr id="3" name="Content Placeholder 2">
            <a:extLst>
              <a:ext uri="{FF2B5EF4-FFF2-40B4-BE49-F238E27FC236}">
                <a16:creationId xmlns:a16="http://schemas.microsoft.com/office/drawing/2014/main" id="{56307E5E-31E3-60F3-6259-63B2756D5E46}"/>
              </a:ext>
            </a:extLst>
          </p:cNvPr>
          <p:cNvSpPr>
            <a:spLocks noGrp="1"/>
          </p:cNvSpPr>
          <p:nvPr>
            <p:ph idx="1"/>
          </p:nvPr>
        </p:nvSpPr>
        <p:spPr>
          <a:xfrm>
            <a:off x="680321" y="2336872"/>
            <a:ext cx="9845439" cy="3921687"/>
          </a:xfrm>
        </p:spPr>
        <p:txBody>
          <a:bodyPr>
            <a:normAutofit/>
          </a:bodyPr>
          <a:lstStyle/>
          <a:p>
            <a:pPr marL="0" indent="0">
              <a:buNone/>
            </a:pPr>
            <a:r>
              <a:rPr lang="en-US" dirty="0"/>
              <a:t>Steve Banta – Presiding Officer </a:t>
            </a:r>
          </a:p>
          <a:p>
            <a:pPr marL="0" indent="0">
              <a:buNone/>
            </a:pPr>
            <a:endParaRPr lang="en-US" dirty="0"/>
          </a:p>
          <a:p>
            <a:pPr marL="0" indent="0">
              <a:buNone/>
            </a:pPr>
            <a:r>
              <a:rPr lang="en-US" dirty="0"/>
              <a:t>Final PO Act: Annual Committee Report in January</a:t>
            </a:r>
          </a:p>
        </p:txBody>
      </p:sp>
    </p:spTree>
    <p:extLst>
      <p:ext uri="{BB962C8B-B14F-4D97-AF65-F5344CB8AC3E}">
        <p14:creationId xmlns:p14="http://schemas.microsoft.com/office/powerpoint/2010/main" val="3220895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47A4-59CC-5E8E-3E52-79BBD28099BD}"/>
              </a:ext>
            </a:extLst>
          </p:cNvPr>
          <p:cNvSpPr>
            <a:spLocks noGrp="1"/>
          </p:cNvSpPr>
          <p:nvPr>
            <p:ph type="title"/>
          </p:nvPr>
        </p:nvSpPr>
        <p:spPr/>
        <p:txBody>
          <a:bodyPr/>
          <a:lstStyle/>
          <a:p>
            <a:r>
              <a:rPr lang="en-US" dirty="0"/>
              <a:t>End of Year Report</a:t>
            </a:r>
          </a:p>
        </p:txBody>
      </p:sp>
      <p:sp>
        <p:nvSpPr>
          <p:cNvPr id="3" name="Content Placeholder 2">
            <a:extLst>
              <a:ext uri="{FF2B5EF4-FFF2-40B4-BE49-F238E27FC236}">
                <a16:creationId xmlns:a16="http://schemas.microsoft.com/office/drawing/2014/main" id="{864A4C0C-5A46-4063-E56E-99DCE4A4DB8E}"/>
              </a:ext>
            </a:extLst>
          </p:cNvPr>
          <p:cNvSpPr>
            <a:spLocks noGrp="1"/>
          </p:cNvSpPr>
          <p:nvPr>
            <p:ph idx="1"/>
          </p:nvPr>
        </p:nvSpPr>
        <p:spPr/>
        <p:txBody>
          <a:bodyPr>
            <a:normAutofit fontScale="70000" lnSpcReduction="20000"/>
          </a:bodyPr>
          <a:lstStyle/>
          <a:p>
            <a:r>
              <a:rPr lang="en-US" dirty="0"/>
              <a:t>Due no later than January 31</a:t>
            </a:r>
            <a:r>
              <a:rPr lang="en-US" baseline="30000" dirty="0"/>
              <a:t>st</a:t>
            </a:r>
            <a:r>
              <a:rPr lang="en-US" dirty="0"/>
              <a:t> – </a:t>
            </a:r>
            <a:r>
              <a:rPr lang="en-US"/>
              <a:t>look back</a:t>
            </a:r>
            <a:endParaRPr lang="en-US" dirty="0"/>
          </a:p>
          <a:p>
            <a:r>
              <a:rPr lang="en-US" dirty="0"/>
              <a:t>Presiding Officer will address the Commission</a:t>
            </a:r>
          </a:p>
          <a:p>
            <a:r>
              <a:rPr lang="en-US" dirty="0"/>
              <a:t>Can include information related to Advisory Committee discussions and/or any recommendations you feel are relevant to the Commission</a:t>
            </a:r>
          </a:p>
        </p:txBody>
      </p:sp>
    </p:spTree>
    <p:extLst>
      <p:ext uri="{BB962C8B-B14F-4D97-AF65-F5344CB8AC3E}">
        <p14:creationId xmlns:p14="http://schemas.microsoft.com/office/powerpoint/2010/main" val="244960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62059-136B-1685-9507-720968984C13}"/>
              </a:ext>
            </a:extLst>
          </p:cNvPr>
          <p:cNvSpPr>
            <a:spLocks noGrp="1"/>
          </p:cNvSpPr>
          <p:nvPr>
            <p:ph type="title"/>
          </p:nvPr>
        </p:nvSpPr>
        <p:spPr/>
        <p:txBody>
          <a:bodyPr/>
          <a:lstStyle/>
          <a:p>
            <a:r>
              <a:rPr lang="en-US" dirty="0"/>
              <a:t>AEL Committee Discussion</a:t>
            </a:r>
          </a:p>
        </p:txBody>
      </p:sp>
      <p:sp>
        <p:nvSpPr>
          <p:cNvPr id="3" name="Text Placeholder 2">
            <a:extLst>
              <a:ext uri="{FF2B5EF4-FFF2-40B4-BE49-F238E27FC236}">
                <a16:creationId xmlns:a16="http://schemas.microsoft.com/office/drawing/2014/main" id="{1F0A4B25-2B9B-0172-3297-400ED2435AB5}"/>
              </a:ext>
            </a:extLst>
          </p:cNvPr>
          <p:cNvSpPr>
            <a:spLocks noGrp="1"/>
          </p:cNvSpPr>
          <p:nvPr>
            <p:ph type="body" idx="1"/>
          </p:nvPr>
        </p:nvSpPr>
        <p:spPr>
          <a:xfrm>
            <a:off x="680322" y="4205277"/>
            <a:ext cx="9613860" cy="1704017"/>
          </a:xfrm>
        </p:spPr>
        <p:txBody>
          <a:bodyPr/>
          <a:lstStyle/>
          <a:p>
            <a:r>
              <a:rPr lang="en-US" dirty="0">
                <a:latin typeface="Quire Sans Light" panose="020B0604020202020204" pitchFamily="34" charset="0"/>
              </a:rPr>
              <a:t>Presiding Officer- Steve Banta, Literacy Texas</a:t>
            </a:r>
          </a:p>
          <a:p>
            <a:endParaRPr lang="en-US" dirty="0"/>
          </a:p>
        </p:txBody>
      </p:sp>
    </p:spTree>
    <p:extLst>
      <p:ext uri="{BB962C8B-B14F-4D97-AF65-F5344CB8AC3E}">
        <p14:creationId xmlns:p14="http://schemas.microsoft.com/office/powerpoint/2010/main" val="3124934422"/>
      </p:ext>
    </p:extLst>
  </p:cSld>
  <p:clrMapOvr>
    <a:masterClrMapping/>
  </p:clrMapOvr>
</p:sld>
</file>

<file path=ppt/theme/theme1.xml><?xml version="1.0" encoding="utf-8"?>
<a:theme xmlns:a="http://schemas.openxmlformats.org/drawingml/2006/main" name="Berli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working template" id="{E93188FF-ABBF-4175-BD0C-58BBB23381C9}" vid="{BE0FCF59-B90C-4BE3-9C13-0E24E2BC5E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ubmittedDate xmlns="13efc53b-a7e6-4120-b1e2-ae9f2851cca4" xsi:nil="true"/>
    <Minutes xmlns="13efc53b-a7e6-4120-b1e2-ae9f2851cca4">
      <Url xsi:nil="true"/>
      <Description xsi:nil="true"/>
    </Minutes>
    <Sub_x002d_Project xmlns="13efc53b-a7e6-4120-b1e2-ae9f2851cca4" xsi:nil="true"/>
    <Project xmlns="13efc53b-a7e6-4120-b1e2-ae9f2851cca4" xsi:nil="true"/>
    <DueDate xmlns="13efc53b-a7e6-4120-b1e2-ae9f2851cca4" xsi:nil="true"/>
    <Completion_x002f_Posted_x0020_Date xmlns="13efc53b-a7e6-4120-b1e2-ae9f2851cca4" xsi:nil="true"/>
    <Status xmlns="13efc53b-a7e6-4120-b1e2-ae9f2851cca4" xsi:nil="true"/>
    <Notes0 xmlns="13efc53b-a7e6-4120-b1e2-ae9f2851cca4" xsi:nil="true"/>
    <Doc_x0020_Type xmlns="13efc53b-a7e6-4120-b1e2-ae9f2851cca4">Letter/TAB</Doc_x0020_Type>
    <CommissionDate xmlns="13efc53b-a7e6-4120-b1e2-ae9f2851cca4" xsi:nil="true"/>
    <Year xmlns="13efc53b-a7e6-4120-b1e2-ae9f2851cca4" xsi:nil="true"/>
    <Presenter xmlns="13efc53b-a7e6-4120-b1e2-ae9f2851cca4" xsi:nil="true"/>
    <PolicyDescription xmlns="13efc53b-a7e6-4120-b1e2-ae9f2851cca4" xsi:nil="true"/>
    <CommissionItem_x002f_PolicyItem xmlns="13efc53b-a7e6-4120-b1e2-ae9f2851cca4" xsi:nil="true"/>
    <lcf76f155ced4ddcb4097134ff3c332f xmlns="13efc53b-a7e6-4120-b1e2-ae9f2851cca4">
      <Terms xmlns="http://schemas.microsoft.com/office/infopath/2007/PartnerControls"/>
    </lcf76f155ced4ddcb4097134ff3c332f>
    <TaxCatchAll xmlns="baf464a5-443c-4111-9af5-10917cd50cf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192EF4A736D54D8E4B9DE0299C9E6E" ma:contentTypeVersion="54" ma:contentTypeDescription="Create a new document." ma:contentTypeScope="" ma:versionID="6513d474b7a3f9139f32e04f98dd250f">
  <xsd:schema xmlns:xsd="http://www.w3.org/2001/XMLSchema" xmlns:xs="http://www.w3.org/2001/XMLSchema" xmlns:p="http://schemas.microsoft.com/office/2006/metadata/properties" xmlns:ns1="13efc53b-a7e6-4120-b1e2-ae9f2851cca4" xmlns:ns3="35625ac7-1bfd-4a7f-9a7f-d13086bfa749" xmlns:ns4="baf464a5-443c-4111-9af5-10917cd50cf0" targetNamespace="http://schemas.microsoft.com/office/2006/metadata/properties" ma:root="true" ma:fieldsID="2a016f89d5c4c36eade8b612ed9d6046" ns1:_="" ns3:_="" ns4:_="">
    <xsd:import namespace="13efc53b-a7e6-4120-b1e2-ae9f2851cca4"/>
    <xsd:import namespace="35625ac7-1bfd-4a7f-9a7f-d13086bfa749"/>
    <xsd:import namespace="baf464a5-443c-4111-9af5-10917cd50cf0"/>
    <xsd:element name="properties">
      <xsd:complexType>
        <xsd:sequence>
          <xsd:element name="documentManagement">
            <xsd:complexType>
              <xsd:all>
                <xsd:element ref="ns1:Project" minOccurs="0"/>
                <xsd:element ref="ns1:Sub_x002d_Project" minOccurs="0"/>
                <xsd:element ref="ns1:Doc_x0020_Type" minOccurs="0"/>
                <xsd:element ref="ns1:Status" minOccurs="0"/>
                <xsd:element ref="ns1:CommissionItem_x002f_PolicyItem" minOccurs="0"/>
                <xsd:element ref="ns1:Notes0" minOccurs="0"/>
                <xsd:element ref="ns1:Completion_x002f_Posted_x0020_Date" minOccurs="0"/>
                <xsd:element ref="ns1:MediaServiceMetadata" minOccurs="0"/>
                <xsd:element ref="ns1:MediaServiceFastMetadata" minOccurs="0"/>
                <xsd:element ref="ns3:SharedWithUsers" minOccurs="0"/>
                <xsd:element ref="ns3:SharedWithDetails" minOccurs="0"/>
                <xsd:element ref="ns1:CommissionDate" minOccurs="0"/>
                <xsd:element ref="ns1:SubmittedDate" minOccurs="0"/>
                <xsd:element ref="ns1:Year" minOccurs="0"/>
                <xsd:element ref="ns1:Minutes" minOccurs="0"/>
                <xsd:element ref="ns1:Presenter" minOccurs="0"/>
                <xsd:element ref="ns1:PolicyDescription" minOccurs="0"/>
                <xsd:element ref="ns1:lcf76f155ced4ddcb4097134ff3c332f" minOccurs="0"/>
                <xsd:element ref="ns4:TaxCatchAll" minOccurs="0"/>
                <xsd:element ref="ns1:MediaServiceDateTaken" minOccurs="0"/>
                <xsd:element ref="ns1:MediaServiceGenerationTime" minOccurs="0"/>
                <xsd:element ref="ns1:MediaServiceEventHashCode" minOccurs="0"/>
                <xsd:element ref="ns1:DueDate" minOccurs="0"/>
                <xsd:element ref="ns1:MediaServiceOCR" minOccurs="0"/>
                <xsd:element ref="ns1:MediaServiceLocation" minOccurs="0"/>
                <xsd:element ref="ns1:MediaServiceObjectDetectorVersions" minOccurs="0"/>
                <xsd:element ref="ns1: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efc53b-a7e6-4120-b1e2-ae9f2851cca4" elementFormDefault="qualified">
    <xsd:import namespace="http://schemas.microsoft.com/office/2006/documentManagement/types"/>
    <xsd:import namespace="http://schemas.microsoft.com/office/infopath/2007/PartnerControls"/>
    <xsd:element name="Project" ma:index="0" nillable="true" ma:displayName="AEL Policy Project" ma:internalName="Project" ma:readOnly="false">
      <xsd:simpleType>
        <xsd:restriction base="dms:Text">
          <xsd:maxLength value="255"/>
        </xsd:restriction>
      </xsd:simpleType>
    </xsd:element>
    <xsd:element name="Sub_x002d_Project" ma:index="1" nillable="true" ma:displayName="Sub-Project" ma:internalName="Sub_x002d_Project" ma:readOnly="false">
      <xsd:simpleType>
        <xsd:restriction base="dms:Text">
          <xsd:maxLength value="255"/>
        </xsd:restriction>
      </xsd:simpleType>
    </xsd:element>
    <xsd:element name="Doc_x0020_Type" ma:index="2" nillable="true" ma:displayName="Doc Type" ma:default="Letter/TAB" ma:format="Dropdown" ma:internalName="Doc_x0020_Type">
      <xsd:simpleType>
        <xsd:restriction base="dms:Choice">
          <xsd:enumeration value="Letter/TAB"/>
          <xsd:enumeration value="Guide"/>
          <xsd:enumeration value="Attachment"/>
          <xsd:enumeration value="Supplemental"/>
          <xsd:enumeration value="DP"/>
          <xsd:enumeration value="Report"/>
          <xsd:enumeration value="Talking Points"/>
          <xsd:enumeration value="Leg Resource"/>
        </xsd:restriction>
      </xsd:simpleType>
    </xsd:element>
    <xsd:element name="Status" ma:index="3" nillable="true" ma:displayName="Stage" ma:format="Dropdown" ma:internalName="Status">
      <xsd:simpleType>
        <xsd:restriction base="dms:Choice">
          <xsd:enumeration value="Draft - Author (Initial Stage)"/>
          <xsd:enumeration value="Draft – Author/Director"/>
          <xsd:enumeration value="Review – Integrated Review"/>
          <xsd:enumeration value="Review - AEL Author"/>
          <xsd:enumeration value="Review - WF Ed Deputy Director"/>
          <xsd:enumeration value="Review - AEL Director"/>
          <xsd:enumeration value="Review - Editing"/>
          <xsd:enumeration value="Review - 48-Hour"/>
          <xsd:enumeration value="Review - 5-Day"/>
          <xsd:enumeration value="Review – Deputy Division Director"/>
          <xsd:enumeration value="Briefing - Exec Mgmt."/>
          <xsd:enumeration value="Briefing - Commission Staff Week 1"/>
          <xsd:enumeration value="Briefing - Commission Staff Week 2"/>
          <xsd:enumeration value="Briefing - Commission Staff Week 3"/>
          <xsd:enumeration value="Notebook"/>
          <xsd:enumeration value="Complete (Commission Approved/Published)"/>
        </xsd:restriction>
      </xsd:simpleType>
    </xsd:element>
    <xsd:element name="CommissionItem_x002f_PolicyItem" ma:index="4" nillable="true" ma:displayName="Commission/Policy/Internal Item" ma:format="Dropdown" ma:internalName="CommissionItem_x002f_PolicyItem">
      <xsd:simpleType>
        <xsd:restriction base="dms:Choice">
          <xsd:enumeration value="Commission Action Item"/>
          <xsd:enumeration value="Commission Informational Item"/>
          <xsd:enumeration value="Policy Item"/>
          <xsd:enumeration value="TWC Internal"/>
        </xsd:restriction>
      </xsd:simpleType>
    </xsd:element>
    <xsd:element name="Notes0" ma:index="5" nillable="true" ma:displayName="Notes" ma:internalName="Notes0" ma:readOnly="false">
      <xsd:simpleType>
        <xsd:restriction base="dms:Note">
          <xsd:maxLength value="255"/>
        </xsd:restriction>
      </xsd:simpleType>
    </xsd:element>
    <xsd:element name="Completion_x002f_Posted_x0020_Date" ma:index="7" nillable="true" ma:displayName="Publication Date" ma:format="DateOnly" ma:hidden="true" ma:internalName="Completion_x002f_Posted_x0020_Date"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CommissionDate" ma:index="19" nillable="true" ma:displayName="Commission Date" ma:format="DateOnly" ma:internalName="CommissionDate">
      <xsd:simpleType>
        <xsd:restriction base="dms:DateTime"/>
      </xsd:simpleType>
    </xsd:element>
    <xsd:element name="SubmittedDate" ma:index="20" nillable="true" ma:displayName="Submitted Date" ma:format="DateOnly" ma:internalName="SubmittedDate">
      <xsd:simpleType>
        <xsd:restriction base="dms:DateTime"/>
      </xsd:simpleType>
    </xsd:element>
    <xsd:element name="Year" ma:index="21" nillable="true" ma:displayName="Year" ma:format="Dropdown" ma:internalName="Year">
      <xsd:simpleType>
        <xsd:restriction base="dms:Choice">
          <xsd:enumeration value="2017"/>
          <xsd:enumeration value="2018"/>
          <xsd:enumeration value="2019"/>
          <xsd:enumeration value="2020"/>
          <xsd:enumeration value="2021"/>
          <xsd:enumeration value="2022"/>
        </xsd:restriction>
      </xsd:simpleType>
    </xsd:element>
    <xsd:element name="Minutes" ma:index="22" nillable="true" ma:displayName="Minutes" ma:format="Hyperlink" ma:internalName="Minutes">
      <xsd:complexType>
        <xsd:complexContent>
          <xsd:extension base="dms:URL">
            <xsd:sequence>
              <xsd:element name="Url" type="dms:ValidUrl" minOccurs="0" nillable="true"/>
              <xsd:element name="Description" type="xsd:string" nillable="true"/>
            </xsd:sequence>
          </xsd:extension>
        </xsd:complexContent>
      </xsd:complexType>
    </xsd:element>
    <xsd:element name="Presenter" ma:index="23" nillable="true" ma:displayName="Presenter" ma:format="Dropdown" ma:internalName="Presenter">
      <xsd:simpleType>
        <xsd:restriction base="dms:Choice">
          <xsd:enumeration value="AEL"/>
          <xsd:enumeration value="WDD"/>
          <xsd:enumeration value="SWI"/>
          <xsd:enumeration value="Budget/Finance"/>
          <xsd:enumeration value="I3"/>
          <xsd:enumeration value="WF Policy"/>
        </xsd:restriction>
      </xsd:simpleType>
    </xsd:element>
    <xsd:element name="PolicyDescription" ma:index="24" nillable="true" ma:displayName="Policy Description" ma:format="Dropdown" ma:internalName="PolicyDescription">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2870f7a-ebce-4420-99c3-1cd72abed08e" ma:termSetId="09814cd3-568e-fe90-9814-8d621ff8fb84" ma:anchorId="fba54fb3-c3e1-fe81-a776-ca4b69148c4d" ma:open="true" ma:isKeyword="false">
      <xsd:complexType>
        <xsd:sequence>
          <xsd:element ref="pc:Terms" minOccurs="0" maxOccurs="1"/>
        </xsd:sequence>
      </xsd:complexType>
    </xsd:element>
    <xsd:element name="MediaServiceDateTaken" ma:index="28" nillable="true" ma:displayName="MediaServiceDateTaken" ma:hidden="true" ma:internalName="MediaServiceDateTaken"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DueDate" ma:index="31" nillable="true" ma:displayName="Date" ma:format="Dropdown" ma:internalName="DueDate">
      <xsd:simpleType>
        <xsd:restriction base="dms:Note">
          <xsd:maxLength value="255"/>
        </xsd:restriction>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Location" ma:index="33" nillable="true" ma:displayName="Location" ma:internalName="MediaServiceLocation" ma:readOnly="true">
      <xsd:simpleType>
        <xsd:restriction base="dms:Text"/>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MediaLengthInSeconds" ma:index="3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5625ac7-1bfd-4a7f-9a7f-d13086bfa749"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f464a5-443c-4111-9af5-10917cd50cf0"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dd43b680-da4e-45a5-8372-5afb948bc79c}" ma:internalName="TaxCatchAll" ma:showField="CatchAllData" ma:web="baf464a5-443c-4111-9af5-10917cd50c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Letter/Guide/TAB/DP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F2F246-6F49-49E7-B6CC-4AFEBF4A7964}">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purl.org/dc/terms/"/>
    <ds:schemaRef ds:uri="http://schemas.microsoft.com/office/infopath/2007/PartnerControls"/>
    <ds:schemaRef ds:uri="baf464a5-443c-4111-9af5-10917cd50cf0"/>
    <ds:schemaRef ds:uri="35625ac7-1bfd-4a7f-9a7f-d13086bfa749"/>
    <ds:schemaRef ds:uri="13efc53b-a7e6-4120-b1e2-ae9f2851cca4"/>
    <ds:schemaRef ds:uri="http://www.w3.org/XML/1998/namespace"/>
  </ds:schemaRefs>
</ds:datastoreItem>
</file>

<file path=customXml/itemProps2.xml><?xml version="1.0" encoding="utf-8"?>
<ds:datastoreItem xmlns:ds="http://schemas.openxmlformats.org/officeDocument/2006/customXml" ds:itemID="{BE0B8618-D55F-4421-93A9-4C4CF72B7AB3}">
  <ds:schemaRefs>
    <ds:schemaRef ds:uri="http://schemas.microsoft.com/sharepoint/v3/contenttype/forms"/>
  </ds:schemaRefs>
</ds:datastoreItem>
</file>

<file path=customXml/itemProps3.xml><?xml version="1.0" encoding="utf-8"?>
<ds:datastoreItem xmlns:ds="http://schemas.openxmlformats.org/officeDocument/2006/customXml" ds:itemID="{58DDBE96-9AF4-4EC6-A0F1-5331DA344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efc53b-a7e6-4120-b1e2-ae9f2851cca4"/>
    <ds:schemaRef ds:uri="35625ac7-1bfd-4a7f-9a7f-d13086bfa749"/>
    <ds:schemaRef ds:uri="baf464a5-443c-4111-9af5-10917cd50c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TWC Accessible Cities</Template>
  <TotalTime>333</TotalTime>
  <Words>412</Words>
  <Application>Microsoft Office PowerPoint</Application>
  <PresentationFormat>Widescreen</PresentationFormat>
  <Paragraphs>85</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Cambria</vt:lpstr>
      <vt:lpstr>Georgia</vt:lpstr>
      <vt:lpstr>Quire Sans Light</vt:lpstr>
      <vt:lpstr>Trebuchet MS</vt:lpstr>
      <vt:lpstr>Verdana</vt:lpstr>
      <vt:lpstr>Berlin</vt:lpstr>
      <vt:lpstr>Advisory Committee Meeting </vt:lpstr>
      <vt:lpstr>December 6th, 2023 Agenda</vt:lpstr>
      <vt:lpstr>Welcome &amp; Opening Remarks</vt:lpstr>
      <vt:lpstr>TWC Updates</vt:lpstr>
      <vt:lpstr>Welcome New Commissioner Representing Employers </vt:lpstr>
      <vt:lpstr>Statewide Competition Is Published</vt:lpstr>
      <vt:lpstr>Farewell To Members</vt:lpstr>
      <vt:lpstr>End of Year Report</vt:lpstr>
      <vt:lpstr>AEL Committee Discussion</vt:lpstr>
      <vt:lpstr>AEL Advisory Committee</vt:lpstr>
      <vt:lpstr>Discussion Points</vt:lpstr>
      <vt:lpstr>Closing Remarks</vt:lpstr>
      <vt:lpstr>Next AEL Advisory Committee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Kelly,Jennifer</dc:creator>
  <cp:lastModifiedBy>Kelly,Jennifer</cp:lastModifiedBy>
  <cp:revision>6</cp:revision>
  <dcterms:created xsi:type="dcterms:W3CDTF">2023-03-08T21:03:24Z</dcterms:created>
  <dcterms:modified xsi:type="dcterms:W3CDTF">2023-12-28T17:45:34Z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0x010100DC192EF4A736D54D8E4B9DE0299C9E6E</vt:lpwstr>
  </property>
  <property fmtid="{D5CDD505-2E9C-101B-9397-08002B2CF9AE}" pid="3" name="MediaServiceImageTags">
    <vt:lpwstr/>
  </property>
</Properties>
</file>